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303" r:id="rId5"/>
    <p:sldId id="291" r:id="rId6"/>
    <p:sldId id="292" r:id="rId7"/>
    <p:sldId id="293" r:id="rId8"/>
    <p:sldId id="294" r:id="rId9"/>
    <p:sldId id="295" r:id="rId10"/>
    <p:sldId id="296" r:id="rId11"/>
    <p:sldId id="298" r:id="rId12"/>
    <p:sldId id="299" r:id="rId13"/>
    <p:sldId id="300" r:id="rId14"/>
    <p:sldId id="301" r:id="rId15"/>
    <p:sldId id="302" r:id="rId16"/>
    <p:sldId id="304" r:id="rId17"/>
    <p:sldId id="305" r:id="rId18"/>
    <p:sldId id="325" r:id="rId19"/>
    <p:sldId id="326" r:id="rId20"/>
    <p:sldId id="327" r:id="rId21"/>
    <p:sldId id="328" r:id="rId22"/>
    <p:sldId id="306" r:id="rId23"/>
    <p:sldId id="307" r:id="rId24"/>
    <p:sldId id="309" r:id="rId25"/>
    <p:sldId id="310" r:id="rId26"/>
    <p:sldId id="324" r:id="rId27"/>
    <p:sldId id="311" r:id="rId28"/>
    <p:sldId id="313" r:id="rId29"/>
    <p:sldId id="314" r:id="rId30"/>
    <p:sldId id="315" r:id="rId31"/>
    <p:sldId id="316" r:id="rId32"/>
    <p:sldId id="317" r:id="rId33"/>
    <p:sldId id="318" r:id="rId34"/>
    <p:sldId id="319" r:id="rId35"/>
    <p:sldId id="320" r:id="rId36"/>
    <p:sldId id="321" r:id="rId37"/>
    <p:sldId id="322" r:id="rId38"/>
    <p:sldId id="323" r:id="rId39"/>
    <p:sldId id="259" r:id="rId40"/>
  </p:sldIdLst>
  <p:sldSz cx="9144000" cy="5143500" type="screen16x9"/>
  <p:notesSz cx="6858000" cy="9144000"/>
  <p:embeddedFontLst>
    <p:embeddedFont>
      <p:font typeface="Fira Sans Extra Condensed" panose="020B0503050000020004" pitchFamily="34" charset="0"/>
      <p:regular r:id="rId42"/>
      <p:bold r:id="rId43"/>
      <p:italic r:id="rId44"/>
      <p:boldItalic r:id="rId45"/>
    </p:embeddedFont>
    <p:embeddedFont>
      <p:font typeface="Fira Sans Extra Condensed SemiBold" panose="020B060402020202020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2E"/>
    <a:srgbClr val="FCBD24"/>
    <a:srgbClr val="69E781"/>
    <a:srgbClr val="869FB2"/>
    <a:srgbClr val="4949E7"/>
    <a:srgbClr val="5EB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86F8C2-2495-4482-AA6D-69C13F856FEB}">
  <a:tblStyle styleId="{C586F8C2-2495-4482-AA6D-69C13F856F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356" autoAdjust="0"/>
  </p:normalViewPr>
  <p:slideViewPr>
    <p:cSldViewPr snapToGrid="0">
      <p:cViewPr>
        <p:scale>
          <a:sx n="75" d="100"/>
          <a:sy n="75" d="100"/>
        </p:scale>
        <p:origin x="342" y="1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70BA861B-1E53-8D4F-6F48-80D6CCAB5A1C}"/>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4753CD16-E85F-835B-D9AE-DDB0B4231E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1C5800D6-6D85-7A2C-0341-C57BF6C8E2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706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F6379F3F-EC06-847F-F8AA-C64AA4484857}"/>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076834A2-AC93-6AE5-4005-6319A2FE8F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1429CBB8-96A3-81FE-21C2-3F8CFA5F49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74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AE2475B3-B149-1BFD-9701-047A20C4FF92}"/>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5F4B481C-11D5-13D0-1F96-8C683905C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41EC9FCC-F8BD-4A63-7BB9-9DE0B67B7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097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E2D1233-A32B-AC21-9A44-1288E33D18CD}"/>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32FB439E-A797-B225-DD99-0D0005FA82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0B263BD8-E0A7-D02B-E526-3DA6240B62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9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C95872C-CB01-558A-6C15-A3A7A54FD120}"/>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629513BE-5DE6-C15A-1D59-60FD7EEA9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65E94B61-BEF6-C488-1EDD-7A37A9F46E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431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64E221B7-3375-4711-507E-F0FF85421FB7}"/>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7D6C938F-190E-3A41-5869-9939BA45BB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0F032F0-C134-21A6-8FB0-AE5C9BF8F0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86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CB92E73D-FD5B-94E6-C44E-6960E56CD67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A40AB388-7EDB-F1BE-0BD5-6081A0ABF6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14E1E57-06FB-713D-FD76-5DA72699AA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202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38C2216A-CA16-CFD4-BEC7-51BBE5AFADD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2B755F2E-DCF3-CD29-54C5-09B52A326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3F18881-A448-71C8-1B95-12AE8BD67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Before starting the next steps of our project, I will give a very brief introduction to our problem and its type.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problem we are dealing with falls under supervised machine learning, specifically classification. This is because we are working on identifying categories—positive, negative, or neutral.</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As part of our research, we explored various classification algorithms to determine which would be most suitable for our case. After thorough analysis, we identified six prominent algorithms: Logistic Regression, Decision Tree, Random Forest, Support Vector Machine (SVM), K-Nearest Neighbors (KNN), and Naive Bayes. These algorithms were chosen based on their efficiency, accuracy, and ability to handle the specific requirements of our classification task. After applying these models, we found that Logistic Regression and SVM provided the best accuracy and predictions, making them the most effective for our problem.</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5166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38C2216A-CA16-CFD4-BEC7-51BBE5AFADD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2B755F2E-DCF3-CD29-54C5-09B52A326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3F18881-A448-71C8-1B95-12AE8BD67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Now, let me start by explaining the first algorithm, </a:t>
            </a:r>
            <a:r>
              <a:rPr lang="en-US" sz="1800" i="1" dirty="0">
                <a:effectLst/>
                <a:latin typeface="Calibri" panose="020F0502020204030204" pitchFamily="34" charset="0"/>
                <a:ea typeface="Calibri" panose="020F0502020204030204" pitchFamily="34" charset="0"/>
                <a:cs typeface="Arial" panose="020B0604020202020204" pitchFamily="34" charset="0"/>
              </a:rPr>
              <a:t>Logistic Regression</a:t>
            </a:r>
            <a:r>
              <a:rPr lang="en-US" sz="1800" dirty="0">
                <a:effectLst/>
                <a:latin typeface="Calibri" panose="020F0502020204030204" pitchFamily="34" charset="0"/>
                <a:ea typeface="Calibri" panose="020F0502020204030204" pitchFamily="34" charset="0"/>
                <a:cs typeface="Arial" panose="020B0604020202020204" pitchFamily="34" charset="0"/>
              </a:rPr>
              <a:t>. Logistic Regression is a supervised machine learning algorithm used for classification tasks. It predicts the probability of a categorical dependent variable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There are three types of Logistic Regression: binary, ordinal, and multinomial. In our case, we are focused on multinomial regression. Now, let’s break it down and talk about the preprocessing steps and how multinomial Logistic Regression works.</a:t>
            </a:r>
          </a:p>
          <a:p>
            <a:pPr marL="15875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cost </a:t>
            </a:r>
            <a:r>
              <a:rPr lang="en-US" sz="1800" dirty="0" err="1">
                <a:effectLst/>
                <a:latin typeface="Calibri" panose="020F0502020204030204" pitchFamily="34" charset="0"/>
                <a:ea typeface="Calibri" panose="020F0502020204030204" pitchFamily="34" charset="0"/>
                <a:cs typeface="Arial" panose="020B0604020202020204" pitchFamily="34" charset="0"/>
              </a:rPr>
              <a:t>fct</a:t>
            </a:r>
            <a:r>
              <a:rPr lang="en-US" sz="1800" dirty="0">
                <a:effectLst/>
                <a:latin typeface="Calibri" panose="020F0502020204030204" pitchFamily="34" charset="0"/>
                <a:ea typeface="Calibri" panose="020F0502020204030204" pitchFamily="34" charset="0"/>
                <a:cs typeface="Arial" panose="020B0604020202020204" pitchFamily="34" charset="0"/>
              </a:rPr>
              <a:t> we use here to minimize the error  is called </a:t>
            </a:r>
            <a:r>
              <a:rPr lang="en-US" sz="1800" dirty="0" err="1">
                <a:effectLst/>
                <a:latin typeface="Calibri" panose="020F0502020204030204" pitchFamily="34" charset="0"/>
                <a:ea typeface="Calibri" panose="020F0502020204030204" pitchFamily="34" charset="0"/>
                <a:cs typeface="Arial" panose="020B0604020202020204" pitchFamily="34" charset="0"/>
              </a:rPr>
              <a:t>cross_entropy</a:t>
            </a:r>
            <a:r>
              <a:rPr lang="en-US" sz="1800" dirty="0">
                <a:effectLst/>
                <a:latin typeface="Calibri" panose="020F0502020204030204" pitchFamily="34" charset="0"/>
                <a:ea typeface="Calibri" panose="020F0502020204030204" pitchFamily="34" charset="0"/>
                <a:cs typeface="Arial" panose="020B0604020202020204" pitchFamily="34" charset="0"/>
              </a:rPr>
              <a:t>) (Log Loss)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750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38C2216A-CA16-CFD4-BEC7-51BBE5AFADD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2B755F2E-DCF3-CD29-54C5-09B52A326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3F18881-A448-71C8-1B95-12AE8BD67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The cost function we use here is called log loss (cross-entropy loss), which helps minimize the error</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709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38C2216A-CA16-CFD4-BEC7-51BBE5AFADD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2B755F2E-DCF3-CD29-54C5-09B52A326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3F18881-A448-71C8-1B95-12AE8BD67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b="1" dirty="0">
                <a:solidFill>
                  <a:srgbClr val="282829"/>
                </a:solidFill>
                <a:effectLst/>
                <a:latin typeface="Segoe UI" panose="020B0502040204020203" pitchFamily="34" charset="0"/>
                <a:ea typeface="Calibri" panose="020F0502020204030204" pitchFamily="34" charset="0"/>
                <a:cs typeface="Arial" panose="020B0604020202020204" pitchFamily="34" charset="0"/>
              </a:rPr>
              <a:t>SVM</a:t>
            </a: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 or </a:t>
            </a:r>
            <a:r>
              <a:rPr lang="en-US" sz="1800" b="1" dirty="0">
                <a:solidFill>
                  <a:srgbClr val="282829"/>
                </a:solidFill>
                <a:effectLst/>
                <a:latin typeface="Segoe UI" panose="020B0502040204020203" pitchFamily="34" charset="0"/>
                <a:ea typeface="Calibri" panose="020F0502020204030204" pitchFamily="34" charset="0"/>
                <a:cs typeface="Arial" panose="020B0604020202020204" pitchFamily="34" charset="0"/>
              </a:rPr>
              <a:t>Support Vector Machine</a:t>
            </a: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 is a </a:t>
            </a:r>
            <a:r>
              <a:rPr lang="en-US" sz="1800" b="1" dirty="0">
                <a:solidFill>
                  <a:srgbClr val="282829"/>
                </a:solidFill>
                <a:effectLst/>
                <a:latin typeface="Segoe UI" panose="020B0502040204020203" pitchFamily="34" charset="0"/>
                <a:ea typeface="Calibri" panose="020F0502020204030204" pitchFamily="34" charset="0"/>
                <a:cs typeface="Arial" panose="020B0604020202020204" pitchFamily="34" charset="0"/>
              </a:rPr>
              <a:t>linear</a:t>
            </a: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 model for classification </a:t>
            </a:r>
          </a:p>
          <a:p>
            <a:pPr marL="158750" indent="0">
              <a:lnSpc>
                <a:spcPct val="107000"/>
              </a:lnSpc>
              <a:spcAft>
                <a:spcPts val="800"/>
              </a:spcAft>
              <a:buNone/>
            </a:pP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and regression problems. It can solve </a:t>
            </a:r>
            <a:r>
              <a:rPr lang="en-US" sz="1800" b="1" dirty="0">
                <a:solidFill>
                  <a:srgbClr val="282829"/>
                </a:solidFill>
                <a:effectLst/>
                <a:latin typeface="Segoe UI" panose="020B0502040204020203" pitchFamily="34" charset="0"/>
                <a:ea typeface="Calibri" panose="020F0502020204030204" pitchFamily="34" charset="0"/>
                <a:cs typeface="Arial" panose="020B0604020202020204" pitchFamily="34" charset="0"/>
              </a:rPr>
              <a:t>linear</a:t>
            </a: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 and non-</a:t>
            </a:r>
            <a:r>
              <a:rPr lang="en-US" sz="1800" b="1" dirty="0">
                <a:solidFill>
                  <a:srgbClr val="282829"/>
                </a:solidFill>
                <a:effectLst/>
                <a:latin typeface="Segoe UI" panose="020B0502040204020203" pitchFamily="34" charset="0"/>
                <a:ea typeface="Calibri" panose="020F0502020204030204" pitchFamily="34" charset="0"/>
                <a:cs typeface="Arial" panose="020B0604020202020204" pitchFamily="34" charset="0"/>
              </a:rPr>
              <a:t>linear</a:t>
            </a: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 problems </a:t>
            </a:r>
          </a:p>
          <a:p>
            <a:pPr marL="158750" indent="0">
              <a:lnSpc>
                <a:spcPct val="107000"/>
              </a:lnSpc>
              <a:spcAft>
                <a:spcPts val="800"/>
              </a:spcAft>
              <a:buNone/>
            </a:pPr>
            <a:r>
              <a:rPr lang="en-US" sz="18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hyperplane separates the data into classes.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68486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38C2216A-CA16-CFD4-BEC7-51BBE5AFADD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2B755F2E-DCF3-CD29-54C5-09B52A326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3F18881-A448-71C8-1B95-12AE8BD67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importing a model </a:t>
            </a:r>
            <a:r>
              <a:rPr lang="en-US" sz="1800" dirty="0" err="1">
                <a:effectLst/>
                <a:latin typeface="Calibri" panose="020F0502020204030204" pitchFamily="34" charset="0"/>
                <a:ea typeface="Calibri" panose="020F0502020204030204" pitchFamily="34" charset="0"/>
                <a:cs typeface="Arial" panose="020B0604020202020204" pitchFamily="34" charset="0"/>
              </a:rPr>
              <a:t>svm</a:t>
            </a:r>
            <a:r>
              <a:rPr lang="en-US" sz="1800" dirty="0">
                <a:effectLst/>
                <a:latin typeface="Calibri" panose="020F0502020204030204" pitchFamily="34" charset="0"/>
                <a:ea typeface="Calibri" panose="020F0502020204030204" pitchFamily="34" charset="0"/>
                <a:cs typeface="Arial" panose="020B0604020202020204" pitchFamily="34" charset="0"/>
              </a:rPr>
              <a:t> from the </a:t>
            </a:r>
            <a:r>
              <a:rPr lang="en-US" sz="1800" dirty="0" err="1">
                <a:effectLst/>
                <a:latin typeface="Calibri" panose="020F0502020204030204" pitchFamily="34" charset="0"/>
                <a:ea typeface="Calibri" panose="020F0502020204030204" pitchFamily="34" charset="0"/>
                <a:cs typeface="Arial" panose="020B0604020202020204" pitchFamily="34" charset="0"/>
              </a:rPr>
              <a:t>sklearn</a:t>
            </a:r>
            <a:r>
              <a:rPr lang="en-US" sz="1800" dirty="0">
                <a:effectLst/>
                <a:latin typeface="Calibri" panose="020F0502020204030204" pitchFamily="34" charset="0"/>
                <a:ea typeface="Calibri" panose="020F0502020204030204" pitchFamily="34" charset="0"/>
                <a:cs typeface="Arial" panose="020B0604020202020204" pitchFamily="34" charset="0"/>
              </a:rPr>
              <a:t> library </a:t>
            </a:r>
          </a:p>
          <a:p>
            <a:pPr marL="15875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r>
              <a:rPr lang="fr-FR" sz="4800" b="1" dirty="0"/>
              <a:t># Entraîner le modèle</a:t>
            </a:r>
            <a:r>
              <a:rPr lang="fr-FR" sz="4800" dirty="0"/>
              <a:t>:</a:t>
            </a:r>
          </a:p>
          <a:p>
            <a:pPr marL="158750" indent="0">
              <a:lnSpc>
                <a:spcPct val="107000"/>
              </a:lnSpc>
              <a:spcAft>
                <a:spcPts val="800"/>
              </a:spcAft>
              <a:buNone/>
            </a:pPr>
            <a:endParaRPr lang="fr-FR" sz="4800" b="1" dirty="0"/>
          </a:p>
          <a:p>
            <a:pPr marL="158750" indent="0">
              <a:lnSpc>
                <a:spcPct val="107000"/>
              </a:lnSpc>
              <a:spcAft>
                <a:spcPts val="800"/>
              </a:spcAft>
              <a:buNone/>
            </a:pPr>
            <a:r>
              <a:rPr lang="en-US" sz="4800" b="1" dirty="0" err="1"/>
              <a:t>svm_model</a:t>
            </a:r>
            <a:r>
              <a:rPr lang="en-US" sz="4800" b="1" dirty="0"/>
              <a:t> = SVC(probability=True):</a:t>
            </a:r>
          </a:p>
          <a:p>
            <a:pPr marL="158750" indent="0">
              <a:lnSpc>
                <a:spcPct val="107000"/>
              </a:lnSpc>
              <a:spcAft>
                <a:spcPts val="800"/>
              </a:spcAft>
              <a:buNone/>
            </a:pPr>
            <a:endParaRPr lang="en-US" sz="4800" b="0" dirty="0"/>
          </a:p>
          <a:p>
            <a:pPr marL="158750" indent="0">
              <a:lnSpc>
                <a:spcPct val="107000"/>
              </a:lnSpc>
              <a:spcAft>
                <a:spcPts val="800"/>
              </a:spcAft>
              <a:buNone/>
            </a:pPr>
            <a:r>
              <a:rPr lang="en-US" sz="4800" b="1" dirty="0" err="1"/>
              <a:t>svm_model</a:t>
            </a:r>
            <a:r>
              <a:rPr lang="en-US" sz="4800" b="0" dirty="0"/>
              <a:t>: This is a variable that holds the instance of the SVC model.</a:t>
            </a:r>
          </a:p>
          <a:p>
            <a:pPr marL="158750" indent="0">
              <a:lnSpc>
                <a:spcPct val="107000"/>
              </a:lnSpc>
              <a:spcAft>
                <a:spcPts val="800"/>
              </a:spcAft>
              <a:buNone/>
            </a:pPr>
            <a:r>
              <a:rPr lang="en-US" sz="4800" b="1" dirty="0"/>
              <a:t>SVC:</a:t>
            </a:r>
            <a:r>
              <a:rPr lang="en-US" sz="4800" b="0" dirty="0"/>
              <a:t> The SVC class initializes the Support Vector Classifier.</a:t>
            </a:r>
          </a:p>
          <a:p>
            <a:pPr marL="158750" indent="0">
              <a:lnSpc>
                <a:spcPct val="107000"/>
              </a:lnSpc>
              <a:spcAft>
                <a:spcPts val="800"/>
              </a:spcAft>
              <a:buNone/>
            </a:pPr>
            <a:r>
              <a:rPr lang="en-US" sz="4800" b="1" dirty="0"/>
              <a:t>probability=True</a:t>
            </a:r>
            <a:r>
              <a:rPr lang="en-US" sz="4800" b="0" dirty="0"/>
              <a:t>: By setting this parameter to True, the classifier can calculate probabilities for each class (using </a:t>
            </a:r>
            <a:r>
              <a:rPr lang="en-US" sz="4800" b="0" dirty="0" err="1"/>
              <a:t>predict_proba</a:t>
            </a:r>
            <a:r>
              <a:rPr lang="en-US" sz="4800" b="0" dirty="0"/>
              <a:t>). This comes at a computational cost.</a:t>
            </a:r>
          </a:p>
          <a:p>
            <a:pPr marL="158750" indent="0">
              <a:lnSpc>
                <a:spcPct val="107000"/>
              </a:lnSpc>
              <a:spcAft>
                <a:spcPts val="800"/>
              </a:spcAft>
              <a:buNone/>
            </a:pPr>
            <a:endParaRPr lang="en-US" sz="4800" b="0" dirty="0"/>
          </a:p>
          <a:p>
            <a:pPr marL="158750" indent="0">
              <a:lnSpc>
                <a:spcPct val="107000"/>
              </a:lnSpc>
              <a:spcAft>
                <a:spcPts val="800"/>
              </a:spcAft>
              <a:buNone/>
            </a:pPr>
            <a:r>
              <a:rPr lang="en-US" sz="4800" b="1" dirty="0" err="1"/>
              <a:t>svm_model.fit</a:t>
            </a:r>
            <a:r>
              <a:rPr lang="en-US" sz="4800" b="1" dirty="0"/>
              <a:t>(</a:t>
            </a:r>
            <a:r>
              <a:rPr lang="en-US" sz="4800" b="1" dirty="0" err="1"/>
              <a:t>X_train</a:t>
            </a:r>
            <a:r>
              <a:rPr lang="en-US" sz="4800" b="1" dirty="0"/>
              <a:t>, </a:t>
            </a:r>
            <a:r>
              <a:rPr lang="en-US" sz="4800" b="1" dirty="0" err="1"/>
              <a:t>y_train</a:t>
            </a:r>
            <a:r>
              <a:rPr lang="en-US" sz="4800" b="1" dirty="0"/>
              <a:t>):</a:t>
            </a:r>
          </a:p>
          <a:p>
            <a:pPr marL="158750" indent="0">
              <a:lnSpc>
                <a:spcPct val="107000"/>
              </a:lnSpc>
              <a:spcAft>
                <a:spcPts val="800"/>
              </a:spcAft>
              <a:buNone/>
            </a:pPr>
            <a:endParaRPr lang="en-US" sz="4800" b="1" dirty="0"/>
          </a:p>
          <a:p>
            <a:pPr marL="158750" indent="0">
              <a:lnSpc>
                <a:spcPct val="107000"/>
              </a:lnSpc>
              <a:spcAft>
                <a:spcPts val="800"/>
              </a:spcAft>
              <a:buNone/>
            </a:pPr>
            <a:r>
              <a:rPr lang="en-US" sz="4800" b="1" dirty="0"/>
              <a:t>.fit(): </a:t>
            </a:r>
            <a:r>
              <a:rPr lang="en-US" sz="4800" b="0" dirty="0"/>
              <a:t>This method trains (fits) the SVM model on the provided training data.</a:t>
            </a:r>
          </a:p>
          <a:p>
            <a:pPr marL="158750" indent="0">
              <a:lnSpc>
                <a:spcPct val="107000"/>
              </a:lnSpc>
              <a:spcAft>
                <a:spcPts val="800"/>
              </a:spcAft>
              <a:buNone/>
            </a:pPr>
            <a:r>
              <a:rPr lang="en-US" sz="4800" b="1" dirty="0" err="1"/>
              <a:t>X_train</a:t>
            </a:r>
            <a:r>
              <a:rPr lang="en-US" sz="4800" b="1" dirty="0"/>
              <a:t>: </a:t>
            </a:r>
            <a:r>
              <a:rPr lang="en-US" sz="4800" b="0" dirty="0"/>
              <a:t>A variable representing the training input data (features). This is typically a 2D array or </a:t>
            </a:r>
            <a:r>
              <a:rPr lang="en-US" sz="4800" b="0" dirty="0" err="1"/>
              <a:t>DataFrame</a:t>
            </a:r>
            <a:r>
              <a:rPr lang="en-US" sz="4800" b="0" dirty="0"/>
              <a:t> with shape (</a:t>
            </a:r>
            <a:r>
              <a:rPr lang="en-US" sz="4800" b="0" dirty="0" err="1"/>
              <a:t>n_samples</a:t>
            </a:r>
            <a:r>
              <a:rPr lang="en-US" sz="4800" b="0" dirty="0"/>
              <a:t>, </a:t>
            </a:r>
            <a:r>
              <a:rPr lang="en-US" sz="4800" b="0" dirty="0" err="1"/>
              <a:t>n_features</a:t>
            </a:r>
            <a:r>
              <a:rPr lang="en-US" sz="4800" b="0" dirty="0"/>
              <a:t>).</a:t>
            </a:r>
          </a:p>
          <a:p>
            <a:pPr marL="158750" indent="0">
              <a:lnSpc>
                <a:spcPct val="107000"/>
              </a:lnSpc>
              <a:spcAft>
                <a:spcPts val="800"/>
              </a:spcAft>
              <a:buNone/>
            </a:pPr>
            <a:r>
              <a:rPr lang="en-US" sz="4800" b="1" dirty="0" err="1"/>
              <a:t>y_train</a:t>
            </a:r>
            <a:r>
              <a:rPr lang="en-US" sz="4800" b="1" dirty="0"/>
              <a:t>: </a:t>
            </a:r>
            <a:r>
              <a:rPr lang="en-US" sz="4800" b="0" dirty="0"/>
              <a:t>A variable representing the training target labels (output). This is a 1D array or list of class labels.</a:t>
            </a:r>
          </a:p>
          <a:p>
            <a:pPr marL="158750" indent="0">
              <a:lnSpc>
                <a:spcPct val="107000"/>
              </a:lnSpc>
              <a:spcAft>
                <a:spcPts val="800"/>
              </a:spcAft>
              <a:buNone/>
            </a:pPr>
            <a:endParaRPr lang="fr-FR" sz="4800" b="1" dirty="0"/>
          </a:p>
          <a:p>
            <a:pPr marL="158750" indent="0">
              <a:lnSpc>
                <a:spcPct val="107000"/>
              </a:lnSpc>
              <a:spcAft>
                <a:spcPts val="800"/>
              </a:spcAft>
              <a:buNone/>
            </a:pPr>
            <a:r>
              <a:rPr lang="fr-FR" sz="3200" b="1" dirty="0"/>
              <a:t># Prédictions</a:t>
            </a:r>
            <a:r>
              <a:rPr lang="fr-FR" sz="3200" dirty="0"/>
              <a:t>:</a:t>
            </a:r>
          </a:p>
          <a:p>
            <a:pPr marL="158750" indent="0">
              <a:lnSpc>
                <a:spcPct val="107000"/>
              </a:lnSpc>
              <a:spcAft>
                <a:spcPts val="800"/>
              </a:spcAft>
              <a:buNone/>
            </a:pPr>
            <a:endParaRPr lang="fr-FR" sz="32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r>
              <a:rPr lang="en-US" sz="3200" b="1" dirty="0" err="1"/>
              <a:t>y_pred</a:t>
            </a:r>
            <a:r>
              <a:rPr lang="en-US" sz="3200" b="1" dirty="0"/>
              <a:t> = </a:t>
            </a:r>
            <a:r>
              <a:rPr lang="en-US" sz="3200" b="1" dirty="0" err="1"/>
              <a:t>svm_model.predict</a:t>
            </a:r>
            <a:r>
              <a:rPr lang="en-US" sz="3200" b="1" dirty="0"/>
              <a:t>(</a:t>
            </a:r>
            <a:r>
              <a:rPr lang="en-US" sz="3200" b="1" dirty="0" err="1"/>
              <a:t>X_test</a:t>
            </a:r>
            <a:r>
              <a:rPr lang="en-US" sz="3200" b="1" dirty="0"/>
              <a:t>)</a:t>
            </a:r>
            <a:r>
              <a:rPr lang="en-US" sz="3200" dirty="0"/>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Arial" panose="020B0604020202020204" pitchFamily="34" charset="0"/>
              </a:rPr>
              <a:t>y_pred</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This variable stores the predicted class labels for the input test data.</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.predict(): </a:t>
            </a:r>
            <a:r>
              <a:rPr lang="en-US" sz="1800" dirty="0">
                <a:effectLst/>
                <a:latin typeface="Calibri" panose="020F0502020204030204" pitchFamily="34" charset="0"/>
                <a:ea typeface="Calibri" panose="020F0502020204030204" pitchFamily="34" charset="0"/>
                <a:cs typeface="Arial" panose="020B0604020202020204" pitchFamily="34" charset="0"/>
              </a:rPr>
              <a:t>This method predicts the class labels for the given data.</a:t>
            </a: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Arial" panose="020B0604020202020204" pitchFamily="34" charset="0"/>
              </a:rPr>
              <a:t>X_test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A variable representing the test input data (features) that the model has not seen before.</a:t>
            </a:r>
          </a:p>
          <a:p>
            <a:pPr marL="15875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r>
              <a:rPr lang="en-US" sz="3200" b="1" dirty="0" err="1"/>
              <a:t>y_pred_prob</a:t>
            </a:r>
            <a:r>
              <a:rPr lang="en-US" sz="3200" b="1" dirty="0"/>
              <a:t> = </a:t>
            </a:r>
            <a:r>
              <a:rPr lang="en-US" sz="3200" b="1" dirty="0" err="1"/>
              <a:t>svm_model.predict_proba</a:t>
            </a:r>
            <a:r>
              <a:rPr lang="en-US" sz="3200" b="1" dirty="0"/>
              <a:t>(</a:t>
            </a:r>
            <a:r>
              <a:rPr lang="en-US" sz="3200" b="1" dirty="0" err="1"/>
              <a:t>X_test</a:t>
            </a:r>
            <a:r>
              <a:rPr lang="en-US" sz="3200" b="1" dirty="0"/>
              <a:t>)</a:t>
            </a:r>
            <a:r>
              <a:rPr lang="en-US" sz="3200" dirty="0"/>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58750" indent="0">
              <a:lnSpc>
                <a:spcPct val="107000"/>
              </a:lnSpc>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Arial" panose="020B0604020202020204" pitchFamily="34" charset="0"/>
              </a:rPr>
              <a:t>y_pred_prob</a:t>
            </a:r>
            <a:r>
              <a:rPr lang="en-US" sz="1800" dirty="0">
                <a:effectLst/>
                <a:latin typeface="Calibri" panose="020F0502020204030204" pitchFamily="34" charset="0"/>
                <a:ea typeface="Calibri" panose="020F0502020204030204" pitchFamily="34" charset="0"/>
                <a:cs typeface="Arial" panose="020B0604020202020204" pitchFamily="34" charset="0"/>
              </a:rPr>
              <a:t>: This variable stores the predicted probabilities for each class.</a:t>
            </a:r>
          </a:p>
          <a:p>
            <a:pPr>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a:t>
            </a:r>
            <a:r>
              <a:rPr lang="en-US" sz="1800" b="1" dirty="0" err="1">
                <a:effectLst/>
                <a:latin typeface="Calibri" panose="020F0502020204030204" pitchFamily="34" charset="0"/>
                <a:ea typeface="Calibri" panose="020F0502020204030204" pitchFamily="34" charset="0"/>
                <a:cs typeface="Arial" panose="020B0604020202020204" pitchFamily="34" charset="0"/>
              </a:rPr>
              <a:t>predict_proba</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This method outputs the probability of each class for each test sample.</a:t>
            </a:r>
          </a:p>
          <a:p>
            <a:pPr>
              <a:lnSpc>
                <a:spcPct val="107000"/>
              </a:lnSpc>
              <a:spcAft>
                <a:spcPts val="800"/>
              </a:spcAft>
            </a:pPr>
            <a:r>
              <a:rPr lang="en-US" sz="1800" b="1" dirty="0" err="1">
                <a:effectLst/>
                <a:latin typeface="Calibri" panose="020F0502020204030204" pitchFamily="34" charset="0"/>
                <a:ea typeface="Calibri" panose="020F0502020204030204" pitchFamily="34" charset="0"/>
                <a:cs typeface="Arial" panose="020B0604020202020204" pitchFamily="34" charset="0"/>
              </a:rPr>
              <a:t>X_test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The same test input data.</a:t>
            </a:r>
          </a:p>
        </p:txBody>
      </p:sp>
    </p:spTree>
    <p:extLst>
      <p:ext uri="{BB962C8B-B14F-4D97-AF65-F5344CB8AC3E}">
        <p14:creationId xmlns:p14="http://schemas.microsoft.com/office/powerpoint/2010/main" val="927855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68879CAB-DB94-5C6A-BC50-3242B5860F4B}"/>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70F036C2-EF0B-4787-1E48-D3B5B7074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00130051-F8B9-AFC3-72A0-B7B4DB7158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075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A8915DCE-CBB6-6E42-DB87-5709B4241F0C}"/>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A14D1E82-523D-35B5-EBE4-492454CE89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C52810F-9C04-3010-4523-FBE940CB1F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5524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4C490A16-3A71-6360-8DA4-8A663988A804}"/>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F661AEAE-B006-C35C-B737-EC2645A984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3658799-6B2F-8508-AF93-67B404F582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46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8C957C61-DA76-87DE-80D0-083B7C30CF18}"/>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9EA21924-9B72-EE04-EBFC-3DCC3B900E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F0589B27-756B-9F66-3175-DF70621149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74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2DECE1CC-1A0B-768D-3A82-0B8AB6AC1FAF}"/>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D924FAA8-3B42-6065-CF83-C6BB5E20C4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D556B587-480C-7DFB-97EE-40B6697748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4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69DE2FD8-6D1D-CB1A-F8F6-4589E31B2124}"/>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4739CA95-D52B-AE99-1C3C-E133C7A8B3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D4C23A53-6D90-4780-7614-A9062FC452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25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4528802-C1F9-4995-4913-DD71FD4B0FC4}"/>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011DFE89-B11C-7C68-779F-51ACFF076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4D571B06-1F27-E205-E715-B6095EDCB8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788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C7C10248-4537-E5A8-E8C7-B357EB2A844B}"/>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33614DD2-0513-EA84-DD77-4E78D0D3A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3A5560CF-F1A1-4047-03AA-044AEA99B5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3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5B34A5F1-16D0-B3F0-91A6-868BC53055F9}"/>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B043A9D3-6ACB-6A01-4808-1B95F50EB2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0BB87C3-A3ED-DB7B-AC59-6EAC39BD4F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872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675C22BD-99BE-1A03-532C-C1F120DF10F5}"/>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5C5A0971-C3BD-3607-883C-AE5980AFFF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5A7A5EC8-B5DE-DD69-0667-C51BC776E8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424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DD8919AB-FCFF-D321-DB93-A80421CD7ED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98D489D0-95F1-3F59-F803-5FB008F8D8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CA56D39-AA35-95A3-6A1F-96F02392D0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265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E0F21EA3-45B8-9047-FC3B-363B1EDFC3AE}"/>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10C92CA6-3E69-EB72-455D-8E0298FC01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ECDB9A95-3AE1-8ABA-4C33-D12751958B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952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7BE4A143-94D0-2504-7746-DCAC4CE4CA91}"/>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C21B6BB6-8BF4-642E-6DD1-8330E5026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E0F904C-7A2C-5DB3-ABA0-D25440FFA5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127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2D0BBDA1-4AE5-01D0-8D4A-A41014CB030A}"/>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C486DC58-2ECA-469A-D7A3-110179AA23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448406A2-42B8-6FB1-2FCB-B3D7E38E7E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059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B3132280-784D-1421-181E-11DC80765ACD}"/>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F9E61159-1538-7AA8-45DF-4F0A18E80F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0ECC5D0-8406-82CB-049D-5FB8FB7F3D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03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A67519AD-64F8-A2FA-5C15-48F7AC060CC3}"/>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33336E7F-9C4C-D529-A2FA-D911047C11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E4E259B5-E860-902B-1044-B932C051B3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29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597ECCE-E434-A676-3EC5-E81EF72ED725}"/>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8088CD94-09F8-B685-3507-3E248DCB5C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50D2A20-EAC5-E3FE-9E36-63C828B16A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978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8132873-7BD3-52CC-8B2D-51F666B43F67}"/>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6F8EC88B-C6E2-72DA-0882-1B66795D21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86642C1B-5527-FB81-395C-964667E338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132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ACF2DCE7-2419-A6CB-DCCF-FE7EADA7942D}"/>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877980DE-39D0-B3A2-A92A-531ADEB04D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2D7F2570-9D2C-C2EF-5166-706C48403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5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CBB20C9F-B1C1-6203-EC0A-80FCC1B8CB12}"/>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A96B4A69-4A5F-C30C-AFD8-3022927D2F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79796B62-0A1C-E465-ACDA-FB205FFB4A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62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1F112852-21E6-CDE2-5BB7-8E55C0B30A93}"/>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A377FBD8-F3E5-7E71-475E-FC33A79445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428307B4-C4D2-1FAB-69D5-4250BFFF9B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634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24BF21C7-052A-20F7-4A0C-7DECA9F0A835}"/>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49F9FBD0-507F-9008-92E2-05153F6201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EC3C621C-66DF-1382-EC54-DF2D9FED6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78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a:extLst>
            <a:ext uri="{FF2B5EF4-FFF2-40B4-BE49-F238E27FC236}">
              <a16:creationId xmlns:a16="http://schemas.microsoft.com/office/drawing/2014/main" id="{5244033B-0DAA-262B-1943-B629FBE9B13D}"/>
            </a:ext>
          </a:extLst>
        </p:cNvPr>
        <p:cNvGrpSpPr/>
        <p:nvPr/>
      </p:nvGrpSpPr>
      <p:grpSpPr>
        <a:xfrm>
          <a:off x="0" y="0"/>
          <a:ext cx="0" cy="0"/>
          <a:chOff x="0" y="0"/>
          <a:chExt cx="0" cy="0"/>
        </a:xfrm>
      </p:grpSpPr>
      <p:sp>
        <p:nvSpPr>
          <p:cNvPr id="329" name="Google Shape;329;ge9566a474a_0_827:notes">
            <a:extLst>
              <a:ext uri="{FF2B5EF4-FFF2-40B4-BE49-F238E27FC236}">
                <a16:creationId xmlns:a16="http://schemas.microsoft.com/office/drawing/2014/main" id="{E8009603-FB2F-9E1F-5660-51EB3E37F2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a:extLst>
              <a:ext uri="{FF2B5EF4-FFF2-40B4-BE49-F238E27FC236}">
                <a16:creationId xmlns:a16="http://schemas.microsoft.com/office/drawing/2014/main" id="{A349E206-7878-91C3-A808-CF0C32023E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59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title"/>
          <p:cNvSpPr txBox="1">
            <a:spLocks noGrp="1"/>
          </p:cNvSpPr>
          <p:nvPr>
            <p:ph type="ctrTitle"/>
          </p:nvPr>
        </p:nvSpPr>
        <p:spPr>
          <a:xfrm>
            <a:off x="-709391" y="1157108"/>
            <a:ext cx="9027701" cy="91141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sz="4400" b="0" i="0" dirty="0">
                <a:solidFill>
                  <a:srgbClr val="000000"/>
                </a:solidFill>
                <a:effectLst/>
                <a:latin typeface="Times New Roman" panose="02020603050405020304" pitchFamily="18" charset="0"/>
                <a:ea typeface="Fira Sans Extra Condensed SemiBold" panose="020B0604020202020204" charset="0"/>
                <a:cs typeface="Times New Roman" panose="02020603050405020304" pitchFamily="18" charset="0"/>
              </a:rPr>
              <a:t>Customer </a:t>
            </a:r>
            <a:r>
              <a:rPr lang="fr-FR" sz="4400" b="0" i="0" dirty="0" err="1">
                <a:solidFill>
                  <a:srgbClr val="000000"/>
                </a:solidFill>
                <a:effectLst/>
                <a:latin typeface="Times New Roman" panose="02020603050405020304" pitchFamily="18" charset="0"/>
                <a:ea typeface="Fira Sans Extra Condensed SemiBold" panose="020B0604020202020204" charset="0"/>
                <a:cs typeface="Times New Roman" panose="02020603050405020304" pitchFamily="18" charset="0"/>
              </a:rPr>
              <a:t>Reviews</a:t>
            </a:r>
            <a:r>
              <a:rPr lang="fr-FR" sz="4400" b="0" i="0" dirty="0">
                <a:solidFill>
                  <a:srgbClr val="000000"/>
                </a:solidFill>
                <a:effectLst/>
                <a:latin typeface="Times New Roman" panose="02020603050405020304" pitchFamily="18" charset="0"/>
                <a:ea typeface="Fira Sans Extra Condensed SemiBold" panose="020B0604020202020204" charset="0"/>
                <a:cs typeface="Times New Roman" panose="02020603050405020304" pitchFamily="18" charset="0"/>
              </a:rPr>
              <a:t> Classification</a:t>
            </a:r>
            <a:endParaRPr sz="9600" dirty="0">
              <a:latin typeface="Times New Roman" panose="02020603050405020304" pitchFamily="18" charset="0"/>
              <a:cs typeface="Times New Roman" panose="02020603050405020304" pitchFamily="18" charset="0"/>
            </a:endParaRPr>
          </a:p>
        </p:txBody>
      </p:sp>
      <p:sp>
        <p:nvSpPr>
          <p:cNvPr id="2" name="!!araw"/>
          <p:cNvSpPr txBox="1">
            <a:spLocks/>
          </p:cNvSpPr>
          <p:nvPr/>
        </p:nvSpPr>
        <p:spPr>
          <a:xfrm>
            <a:off x="-53431" y="2727082"/>
            <a:ext cx="4819208" cy="1450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lgn="l">
              <a:buSzPts val="1600"/>
            </a:pPr>
            <a:r>
              <a:rPr lang="fr-FR" sz="2000" dirty="0" err="1">
                <a:latin typeface="Times New Roman" panose="02020603050405020304" pitchFamily="18" charset="0"/>
                <a:cs typeface="Times New Roman" panose="02020603050405020304" pitchFamily="18" charset="0"/>
              </a:rPr>
              <a:t>Submitted</a:t>
            </a:r>
            <a:r>
              <a:rPr lang="fr-FR" sz="2000" dirty="0">
                <a:latin typeface="Times New Roman" panose="02020603050405020304" pitchFamily="18" charset="0"/>
                <a:cs typeface="Times New Roman" panose="02020603050405020304" pitchFamily="18" charset="0"/>
              </a:rPr>
              <a:t> by:</a:t>
            </a:r>
          </a:p>
          <a:p>
            <a:pPr marL="457200" lvl="1" indent="0">
              <a:buSzPts val="1600"/>
            </a:pPr>
            <a:r>
              <a:rPr lang="fr-FR" sz="2000" dirty="0">
                <a:latin typeface="Times New Roman" panose="02020603050405020304" pitchFamily="18" charset="0"/>
                <a:cs typeface="Times New Roman" panose="02020603050405020304" pitchFamily="18" charset="0"/>
              </a:rPr>
              <a:t>Abdellah Ennajari</a:t>
            </a:r>
          </a:p>
          <a:p>
            <a:pPr marL="457200" lvl="1" indent="0">
              <a:buSzPts val="1600"/>
            </a:pPr>
            <a:r>
              <a:rPr lang="fr-FR" sz="2000" dirty="0">
                <a:latin typeface="Times New Roman" panose="02020603050405020304" pitchFamily="18" charset="0"/>
                <a:cs typeface="Times New Roman" panose="02020603050405020304" pitchFamily="18" charset="0"/>
              </a:rPr>
              <a:t>Abdellatif </a:t>
            </a:r>
            <a:r>
              <a:rPr lang="fr-FR" sz="2000" dirty="0" err="1">
                <a:latin typeface="Times New Roman" panose="02020603050405020304" pitchFamily="18" charset="0"/>
                <a:cs typeface="Times New Roman" panose="02020603050405020304" pitchFamily="18" charset="0"/>
              </a:rPr>
              <a:t>Chakor</a:t>
            </a:r>
            <a:endParaRPr lang="fr-FR" sz="2000" dirty="0">
              <a:latin typeface="Times New Roman" panose="02020603050405020304" pitchFamily="18" charset="0"/>
              <a:cs typeface="Times New Roman" panose="02020603050405020304" pitchFamily="18" charset="0"/>
            </a:endParaRPr>
          </a:p>
          <a:p>
            <a:pPr marL="457200" lvl="1" indent="0">
              <a:buSzPts val="1600"/>
            </a:pPr>
            <a:r>
              <a:rPr lang="fr-FR" sz="2000" dirty="0">
                <a:latin typeface="Times New Roman" panose="02020603050405020304" pitchFamily="18" charset="0"/>
                <a:cs typeface="Times New Roman" panose="02020603050405020304" pitchFamily="18" charset="0"/>
              </a:rPr>
              <a:t>Yassine Ben Acha</a:t>
            </a:r>
          </a:p>
        </p:txBody>
      </p:sp>
      <p:sp>
        <p:nvSpPr>
          <p:cNvPr id="5" name="!!TextBox">
            <a:extLst>
              <a:ext uri="{FF2B5EF4-FFF2-40B4-BE49-F238E27FC236}">
                <a16:creationId xmlns:a16="http://schemas.microsoft.com/office/drawing/2014/main" id="{7B6DE6F1-6DB2-9CB9-2E32-C4C0116E7238}"/>
              </a:ext>
            </a:extLst>
          </p:cNvPr>
          <p:cNvSpPr txBox="1"/>
          <p:nvPr/>
        </p:nvSpPr>
        <p:spPr>
          <a:xfrm>
            <a:off x="-53431" y="4213805"/>
            <a:ext cx="5447859" cy="707886"/>
          </a:xfrm>
          <a:prstGeom prst="rect">
            <a:avLst/>
          </a:prstGeom>
          <a:noFill/>
        </p:spPr>
        <p:txBody>
          <a:bodyPr wrap="square">
            <a:spAutoFit/>
          </a:bodyPr>
          <a:lstStyle/>
          <a:p>
            <a:r>
              <a:rPr lang="fr-FR" sz="2000" dirty="0" err="1">
                <a:latin typeface="Times New Roman" panose="02020603050405020304" pitchFamily="18" charset="0"/>
                <a:cs typeface="Times New Roman" panose="02020603050405020304" pitchFamily="18" charset="0"/>
              </a:rPr>
              <a:t>Supervisor</a:t>
            </a:r>
            <a:r>
              <a:rPr lang="fr-FR" sz="2000" dirty="0">
                <a:latin typeface="Times New Roman" panose="02020603050405020304" pitchFamily="18" charset="0"/>
                <a:cs typeface="Times New Roman" panose="02020603050405020304" pitchFamily="18" charset="0"/>
              </a:rPr>
              <a:t>: Dr. </a:t>
            </a:r>
            <a:r>
              <a:rPr lang="fr-FR" sz="2000" dirty="0" err="1">
                <a:latin typeface="Times New Roman" panose="02020603050405020304" pitchFamily="18" charset="0"/>
                <a:cs typeface="Times New Roman" panose="02020603050405020304" pitchFamily="18" charset="0"/>
              </a:rPr>
              <a:t>Bentaleb</a:t>
            </a:r>
            <a:r>
              <a:rPr lang="fr-FR" sz="2000" dirty="0">
                <a:latin typeface="Times New Roman" panose="02020603050405020304" pitchFamily="18" charset="0"/>
                <a:cs typeface="Times New Roman" panose="02020603050405020304" pitchFamily="18" charset="0"/>
              </a:rPr>
              <a:t> </a:t>
            </a:r>
            <a:r>
              <a:rPr lang="fr-FR" sz="2000" dirty="0" err="1">
                <a:latin typeface="Times New Roman" panose="02020603050405020304" pitchFamily="18" charset="0"/>
                <a:cs typeface="Times New Roman" panose="02020603050405020304" pitchFamily="18" charset="0"/>
              </a:rPr>
              <a:t>Asmae</a:t>
            </a:r>
            <a:endParaRPr lang="fr-FR" sz="2000" dirty="0">
              <a:latin typeface="Times New Roman" panose="02020603050405020304" pitchFamily="18" charset="0"/>
              <a:cs typeface="Times New Roman" panose="02020603050405020304" pitchFamily="18" charset="0"/>
            </a:endParaRPr>
          </a:p>
          <a:p>
            <a:r>
              <a:rPr lang="fr-FR" sz="2000" dirty="0" err="1">
                <a:latin typeface="Times New Roman" panose="02020603050405020304" pitchFamily="18" charset="0"/>
                <a:cs typeface="Times New Roman" panose="02020603050405020304" pitchFamily="18" charset="0"/>
              </a:rPr>
              <a:t>Jury:Dr</a:t>
            </a:r>
            <a:r>
              <a:rPr lang="fr-FR" sz="2000" dirty="0">
                <a:latin typeface="Times New Roman" panose="02020603050405020304" pitchFamily="18" charset="0"/>
                <a:cs typeface="Times New Roman" panose="02020603050405020304" pitchFamily="18" charset="0"/>
              </a:rPr>
              <a:t>. Alami Nabil</a:t>
            </a:r>
          </a:p>
        </p:txBody>
      </p:sp>
      <p:sp>
        <p:nvSpPr>
          <p:cNvPr id="7" name="!!TextBox 6">
            <a:extLst>
              <a:ext uri="{FF2B5EF4-FFF2-40B4-BE49-F238E27FC236}">
                <a16:creationId xmlns:a16="http://schemas.microsoft.com/office/drawing/2014/main" id="{DD06D5F4-AA35-29B3-A348-531DC120B46A}"/>
              </a:ext>
            </a:extLst>
          </p:cNvPr>
          <p:cNvSpPr txBox="1"/>
          <p:nvPr/>
        </p:nvSpPr>
        <p:spPr>
          <a:xfrm>
            <a:off x="6389945" y="4835723"/>
            <a:ext cx="4572000" cy="307777"/>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Academic </a:t>
            </a:r>
            <a:r>
              <a:rPr lang="fr-FR" dirty="0" err="1">
                <a:latin typeface="Times New Roman" panose="02020603050405020304" pitchFamily="18" charset="0"/>
                <a:cs typeface="Times New Roman" panose="02020603050405020304" pitchFamily="18" charset="0"/>
              </a:rPr>
              <a:t>Year</a:t>
            </a:r>
            <a:r>
              <a:rPr lang="fr-FR" dirty="0">
                <a:latin typeface="Times New Roman" panose="02020603050405020304" pitchFamily="18" charset="0"/>
                <a:cs typeface="Times New Roman" panose="02020603050405020304" pitchFamily="18" charset="0"/>
              </a:rPr>
              <a:t>: 2024/2025</a:t>
            </a:r>
          </a:p>
        </p:txBody>
      </p:sp>
      <p:pic>
        <p:nvPicPr>
          <p:cNvPr id="9" name="!!Picture 8">
            <a:extLst>
              <a:ext uri="{FF2B5EF4-FFF2-40B4-BE49-F238E27FC236}">
                <a16:creationId xmlns:a16="http://schemas.microsoft.com/office/drawing/2014/main" id="{431741E6-82EB-2306-7FB4-183AC5C0F59C}"/>
              </a:ext>
            </a:extLst>
          </p:cNvPr>
          <p:cNvPicPr>
            <a:picLocks noChangeAspect="1"/>
          </p:cNvPicPr>
          <p:nvPr/>
        </p:nvPicPr>
        <p:blipFill>
          <a:blip r:embed="rId3"/>
          <a:stretch>
            <a:fillRect/>
          </a:stretch>
        </p:blipFill>
        <p:spPr>
          <a:xfrm>
            <a:off x="7620000" y="0"/>
            <a:ext cx="1524000" cy="1194816"/>
          </a:xfrm>
          <a:prstGeom prst="rect">
            <a:avLst/>
          </a:prstGeom>
        </p:spPr>
      </p:pic>
      <p:sp>
        <p:nvSpPr>
          <p:cNvPr id="4" name="Google Shape;419;p18">
            <a:extLst>
              <a:ext uri="{FF2B5EF4-FFF2-40B4-BE49-F238E27FC236}">
                <a16:creationId xmlns:a16="http://schemas.microsoft.com/office/drawing/2014/main" id="{B112C281-332D-9F51-B3F8-088407BF9B01}"/>
              </a:ext>
            </a:extLst>
          </p:cNvPr>
          <p:cNvSpPr/>
          <p:nvPr/>
        </p:nvSpPr>
        <p:spPr>
          <a:xfrm>
            <a:off x="698974" y="1358471"/>
            <a:ext cx="7619335" cy="538192"/>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 name="Picture 10" descr="A drawing of a diagram&#10;&#10;Description automatically generated">
            <a:extLst>
              <a:ext uri="{FF2B5EF4-FFF2-40B4-BE49-F238E27FC236}">
                <a16:creationId xmlns:a16="http://schemas.microsoft.com/office/drawing/2014/main" id="{638D4DE3-1898-00E6-3DB2-4D86208FAB3B}"/>
              </a:ext>
            </a:extLst>
          </p:cNvPr>
          <p:cNvPicPr>
            <a:picLocks noChangeAspect="1"/>
          </p:cNvPicPr>
          <p:nvPr/>
        </p:nvPicPr>
        <p:blipFill>
          <a:blip r:embed="rId4"/>
          <a:stretch>
            <a:fillRect/>
          </a:stretch>
        </p:blipFill>
        <p:spPr>
          <a:xfrm>
            <a:off x="5761294" y="1890677"/>
            <a:ext cx="3031014" cy="30310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2DEC0C94-55D6-F21F-1281-BF1F5480740C}"/>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CE986EC5-5E1D-6AE7-1592-DEF26A5608A4}"/>
              </a:ext>
            </a:extLst>
          </p:cNvPr>
          <p:cNvSpPr txBox="1">
            <a:spLocks noGrp="1"/>
          </p:cNvSpPr>
          <p:nvPr>
            <p:ph type="title"/>
          </p:nvPr>
        </p:nvSpPr>
        <p:spPr>
          <a:xfrm>
            <a:off x="-487680" y="50000"/>
            <a:ext cx="3657600"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Text</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Lemmatization</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E4AFC55-180C-EE7C-843C-B36965E5F6A1}"/>
              </a:ext>
            </a:extLst>
          </p:cNvPr>
          <p:cNvSpPr txBox="1"/>
          <p:nvPr/>
        </p:nvSpPr>
        <p:spPr>
          <a:xfrm>
            <a:off x="-268224" y="519063"/>
            <a:ext cx="9412224" cy="1211742"/>
          </a:xfrm>
          <a:prstGeom prst="rect">
            <a:avLst/>
          </a:prstGeom>
          <a:noFill/>
        </p:spPr>
        <p:txBody>
          <a:bodyPr wrap="square">
            <a:spAutoFit/>
          </a:bodyPr>
          <a:lstStyle/>
          <a:p>
            <a:pPr marL="449580">
              <a:lnSpc>
                <a:spcPct val="107000"/>
              </a:lnSpc>
              <a:spcAft>
                <a:spcPts val="800"/>
              </a:spcAft>
            </a:pP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Lemmatization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is a text preprocessing technique that reduces words to their base or root form (called a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lemma</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it also considers the word's meaning and context.</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49580">
              <a:lnSpc>
                <a:spcPct val="107000"/>
              </a:lnSpc>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We also have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stemming</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which simply chops off prefixes or suffixes to reduce words.</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49580">
              <a:lnSpc>
                <a:spcPct val="107000"/>
              </a:lnSpc>
              <a:spcAft>
                <a:spcPts val="800"/>
              </a:spcAft>
            </a:pP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lemmatization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is generally preferred for tasks like sentiment analysis</a:t>
            </a:r>
            <a:r>
              <a:rPr lang="en-US" sz="11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where the meaning of the word is important.</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4CE328E-CE46-6DC6-AD96-9FD31242B7D5}"/>
              </a:ext>
            </a:extLst>
          </p:cNvPr>
          <p:cNvSpPr txBox="1"/>
          <p:nvPr/>
        </p:nvSpPr>
        <p:spPr>
          <a:xfrm>
            <a:off x="0" y="3264536"/>
            <a:ext cx="9144000" cy="738664"/>
          </a:xfrm>
          <a:prstGeom prst="rect">
            <a:avLst/>
          </a:prstGeom>
          <a:noFill/>
        </p:spPr>
        <p:txBody>
          <a:bodyPr wrap="square">
            <a:spAutoFit/>
          </a:bodyPr>
          <a:lstStyle/>
          <a:p>
            <a:r>
              <a:rPr lang="en-US" kern="100" dirty="0">
                <a:effectLst/>
                <a:latin typeface="Times New Roman" panose="02020603050405020304" pitchFamily="18" charset="0"/>
                <a:ea typeface="Aptos" panose="020B0004020202020204" pitchFamily="34" charset="0"/>
                <a:cs typeface="Times New Roman" panose="02020603050405020304" pitchFamily="18" charset="0"/>
              </a:rPr>
              <a:t>Text </a:t>
            </a: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tokenization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is the process of splitting a string of text into smaller units, typically words or phrases, called </a:t>
            </a:r>
            <a:r>
              <a:rPr lang="en-US" b="1" kern="100" dirty="0">
                <a:effectLst/>
                <a:latin typeface="Times New Roman" panose="02020603050405020304" pitchFamily="18" charset="0"/>
                <a:ea typeface="Aptos" panose="020B0004020202020204" pitchFamily="34" charset="0"/>
                <a:cs typeface="Times New Roman" panose="02020603050405020304" pitchFamily="18" charset="0"/>
              </a:rPr>
              <a:t>tokens</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b="1" dirty="0">
              <a:effectLst/>
              <a:latin typeface="Times New Roman" panose="02020603050405020304" pitchFamily="18" charset="0"/>
              <a:ea typeface="Aptos" panose="020B0004020202020204" pitchFamily="34" charset="0"/>
              <a:cs typeface="Times New Roman" panose="02020603050405020304" pitchFamily="18" charset="0"/>
            </a:endParaRPr>
          </a:p>
          <a:p>
            <a:r>
              <a:rPr lang="en-US" b="1" dirty="0">
                <a:effectLst/>
                <a:latin typeface="Times New Roman" panose="02020603050405020304" pitchFamily="18" charset="0"/>
                <a:ea typeface="Aptos" panose="020B0004020202020204" pitchFamily="34" charset="0"/>
                <a:cs typeface="Times New Roman" panose="02020603050405020304" pitchFamily="18" charset="0"/>
              </a:rPr>
              <a:t>Tokenization</a:t>
            </a:r>
            <a:r>
              <a:rPr lang="en-US" dirty="0">
                <a:effectLst/>
                <a:latin typeface="Times New Roman" panose="02020603050405020304" pitchFamily="18" charset="0"/>
                <a:ea typeface="Aptos" panose="020B0004020202020204" pitchFamily="34" charset="0"/>
                <a:cs typeface="Times New Roman" panose="02020603050405020304" pitchFamily="18" charset="0"/>
              </a:rPr>
              <a:t> breaks down text into individual words, making it easier to analyze and understand the meaning of each word in a review</a:t>
            </a:r>
            <a:endParaRPr lang="fr-FR" sz="1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4B0A8887-F451-8412-CFF3-F0A32F0C9DDA}"/>
              </a:ext>
            </a:extLst>
          </p:cNvPr>
          <p:cNvSpPr/>
          <p:nvPr/>
        </p:nvSpPr>
        <p:spPr>
          <a:xfrm>
            <a:off x="-420524" y="-32310"/>
            <a:ext cx="2975717" cy="45371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1" descr="Une image contenant texte, capture d’écran, Police, ligne&#10;&#10;Description générée automatiquement">
            <a:extLst>
              <a:ext uri="{FF2B5EF4-FFF2-40B4-BE49-F238E27FC236}">
                <a16:creationId xmlns:a16="http://schemas.microsoft.com/office/drawing/2014/main" id="{CCFB1958-0BE6-61D3-65DB-EBE4880F604D}"/>
              </a:ext>
            </a:extLst>
          </p:cNvPr>
          <p:cNvPicPr>
            <a:picLocks noChangeAspect="1"/>
          </p:cNvPicPr>
          <p:nvPr/>
        </p:nvPicPr>
        <p:blipFill>
          <a:blip r:embed="rId3"/>
          <a:stretch>
            <a:fillRect/>
          </a:stretch>
        </p:blipFill>
        <p:spPr>
          <a:xfrm>
            <a:off x="1691640" y="1815045"/>
            <a:ext cx="5760720" cy="1383665"/>
          </a:xfrm>
          <a:prstGeom prst="rect">
            <a:avLst/>
          </a:prstGeom>
        </p:spPr>
      </p:pic>
      <p:pic>
        <p:nvPicPr>
          <p:cNvPr id="6" name="Image 1">
            <a:extLst>
              <a:ext uri="{FF2B5EF4-FFF2-40B4-BE49-F238E27FC236}">
                <a16:creationId xmlns:a16="http://schemas.microsoft.com/office/drawing/2014/main" id="{2DC6817A-F2A6-361B-C3FD-36DD1244575A}"/>
              </a:ext>
            </a:extLst>
          </p:cNvPr>
          <p:cNvPicPr>
            <a:picLocks noChangeAspect="1"/>
          </p:cNvPicPr>
          <p:nvPr/>
        </p:nvPicPr>
        <p:blipFill>
          <a:blip r:embed="rId4"/>
          <a:stretch>
            <a:fillRect/>
          </a:stretch>
        </p:blipFill>
        <p:spPr>
          <a:xfrm>
            <a:off x="1691640" y="4296069"/>
            <a:ext cx="5760720" cy="435610"/>
          </a:xfrm>
          <a:prstGeom prst="rect">
            <a:avLst/>
          </a:prstGeom>
        </p:spPr>
      </p:pic>
    </p:spTree>
    <p:extLst>
      <p:ext uri="{BB962C8B-B14F-4D97-AF65-F5344CB8AC3E}">
        <p14:creationId xmlns:p14="http://schemas.microsoft.com/office/powerpoint/2010/main" val="226407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4681B761-1F2F-4A9C-C2DB-6E257804F949}"/>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9FD8E53C-F4E7-0F66-3FA0-DDD10E9CFA46}"/>
              </a:ext>
            </a:extLst>
          </p:cNvPr>
          <p:cNvSpPr txBox="1">
            <a:spLocks noGrp="1"/>
          </p:cNvSpPr>
          <p:nvPr>
            <p:ph type="title"/>
          </p:nvPr>
        </p:nvSpPr>
        <p:spPr>
          <a:xfrm>
            <a:off x="-547615" y="30479"/>
            <a:ext cx="6473952"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Relationship Between Sentiment and Length of Text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C911A83-D42E-8261-AA24-612AD29F945F}"/>
              </a:ext>
            </a:extLst>
          </p:cNvPr>
          <p:cNvSpPr txBox="1"/>
          <p:nvPr/>
        </p:nvSpPr>
        <p:spPr>
          <a:xfrm>
            <a:off x="-170688" y="3242611"/>
            <a:ext cx="9314688" cy="665118"/>
          </a:xfrm>
          <a:prstGeom prst="rect">
            <a:avLst/>
          </a:prstGeom>
          <a:noFill/>
        </p:spPr>
        <p:txBody>
          <a:bodyPr wrap="square">
            <a:spAutoFit/>
          </a:bodyPr>
          <a:lstStyle/>
          <a:p>
            <a:pPr marL="44958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objective of analyzing the relationship between sentiment and text length is to understand whether the length of a review is related to its sentiment (positive, negative, or neutral).</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741DADF4-9400-4A3F-9F38-7F1203A1B461}"/>
              </a:ext>
            </a:extLst>
          </p:cNvPr>
          <p:cNvSpPr/>
          <p:nvPr/>
        </p:nvSpPr>
        <p:spPr>
          <a:xfrm>
            <a:off x="-420525" y="-32310"/>
            <a:ext cx="5770191"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6B79335D-6F4D-44F9-0A10-11E104EB0507}"/>
              </a:ext>
            </a:extLst>
          </p:cNvPr>
          <p:cNvSpPr txBox="1"/>
          <p:nvPr/>
        </p:nvSpPr>
        <p:spPr>
          <a:xfrm>
            <a:off x="-170688" y="744489"/>
            <a:ext cx="9180576" cy="871008"/>
          </a:xfrm>
          <a:prstGeom prst="rect">
            <a:avLst/>
          </a:prstGeom>
          <a:noFill/>
        </p:spPr>
        <p:txBody>
          <a:bodyPr wrap="square">
            <a:spAutoFit/>
          </a:bodyPr>
          <a:lstStyle/>
          <a:p>
            <a:pPr marL="449580">
              <a:lnSpc>
                <a:spcPct val="107000"/>
              </a:lnSpc>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Text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tokenization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is the process of splitting a string of text into smaller units, typically words or phrases, called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tokens</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49580">
              <a:lnSpc>
                <a:spcPct val="107000"/>
              </a:lnSpc>
              <a:spcAft>
                <a:spcPts val="800"/>
              </a:spcAft>
            </a:pP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Tokenization</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breaks down text into individual words, making it easier to analyze and understand the meaning of each word in a review.</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7" name="Image 1">
            <a:extLst>
              <a:ext uri="{FF2B5EF4-FFF2-40B4-BE49-F238E27FC236}">
                <a16:creationId xmlns:a16="http://schemas.microsoft.com/office/drawing/2014/main" id="{7C2768D5-3A13-D1FB-3FA9-909ADF9749B5}"/>
              </a:ext>
            </a:extLst>
          </p:cNvPr>
          <p:cNvPicPr>
            <a:picLocks noChangeAspect="1"/>
          </p:cNvPicPr>
          <p:nvPr/>
        </p:nvPicPr>
        <p:blipFill>
          <a:blip r:embed="rId3"/>
          <a:stretch>
            <a:fillRect/>
          </a:stretch>
        </p:blipFill>
        <p:spPr>
          <a:xfrm>
            <a:off x="1109311" y="2192153"/>
            <a:ext cx="7647593" cy="665118"/>
          </a:xfrm>
          <a:prstGeom prst="rect">
            <a:avLst/>
          </a:prstGeom>
        </p:spPr>
      </p:pic>
      <p:pic>
        <p:nvPicPr>
          <p:cNvPr id="8" name="Image 1">
            <a:extLst>
              <a:ext uri="{FF2B5EF4-FFF2-40B4-BE49-F238E27FC236}">
                <a16:creationId xmlns:a16="http://schemas.microsoft.com/office/drawing/2014/main" id="{7D29750F-D9C5-E982-6613-7C029D0DBC10}"/>
              </a:ext>
            </a:extLst>
          </p:cNvPr>
          <p:cNvPicPr>
            <a:picLocks noChangeAspect="1"/>
          </p:cNvPicPr>
          <p:nvPr/>
        </p:nvPicPr>
        <p:blipFill>
          <a:blip r:embed="rId4"/>
          <a:stretch>
            <a:fillRect/>
          </a:stretch>
        </p:blipFill>
        <p:spPr>
          <a:xfrm>
            <a:off x="1274410" y="4066452"/>
            <a:ext cx="7305025" cy="665118"/>
          </a:xfrm>
          <a:prstGeom prst="rect">
            <a:avLst/>
          </a:prstGeom>
        </p:spPr>
      </p:pic>
    </p:spTree>
    <p:extLst>
      <p:ext uri="{BB962C8B-B14F-4D97-AF65-F5344CB8AC3E}">
        <p14:creationId xmlns:p14="http://schemas.microsoft.com/office/powerpoint/2010/main" val="419654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3CCC3022-5C29-A9A0-3DC7-A65564FAD4F1}"/>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7DE1E484-4EB6-24C7-650A-4E4E5E9B6AFE}"/>
              </a:ext>
            </a:extLst>
          </p:cNvPr>
          <p:cNvSpPr txBox="1">
            <a:spLocks noGrp="1"/>
          </p:cNvSpPr>
          <p:nvPr>
            <p:ph type="title"/>
          </p:nvPr>
        </p:nvSpPr>
        <p:spPr>
          <a:xfrm>
            <a:off x="-574349" y="0"/>
            <a:ext cx="6473952"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Relationship Between Sentiment and Length of Text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0442BEE-1EFB-170C-D996-601F72083E15}"/>
              </a:ext>
            </a:extLst>
          </p:cNvPr>
          <p:cNvSpPr txBox="1"/>
          <p:nvPr/>
        </p:nvSpPr>
        <p:spPr>
          <a:xfrm>
            <a:off x="-376936" y="515994"/>
            <a:ext cx="9314688" cy="2055756"/>
          </a:xfrm>
          <a:prstGeom prst="rect">
            <a:avLst/>
          </a:prstGeom>
          <a:noFill/>
        </p:spPr>
        <p:txBody>
          <a:bodyPr wrap="square">
            <a:spAutoFit/>
          </a:bodyPr>
          <a:lstStyle/>
          <a:p>
            <a:pPr marL="44958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observe that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positive reviews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tend to have longer text lengths, indicating that customers may express their satisfaction in more detail.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4958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Negative reviews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show a moderate length, suggesting that dissatisfied customers provide sufficient information but not as extensively as positive reviewers.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44958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Neutral reviews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on the other hand, tend to have shorter texts, possibly reflecting more neutral or less detailed feedback.</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AA604174-DED4-E72F-3DF7-3AAFEFBDCC81}"/>
              </a:ext>
            </a:extLst>
          </p:cNvPr>
          <p:cNvSpPr/>
          <p:nvPr/>
        </p:nvSpPr>
        <p:spPr>
          <a:xfrm>
            <a:off x="-625623" y="-62789"/>
            <a:ext cx="597529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1" descr="Une image contenant texte, capture d’écran, Tracé, diagramme&#10;&#10;Description générée automatiquement">
            <a:extLst>
              <a:ext uri="{FF2B5EF4-FFF2-40B4-BE49-F238E27FC236}">
                <a16:creationId xmlns:a16="http://schemas.microsoft.com/office/drawing/2014/main" id="{17D814D6-6CFE-8C7E-20C5-D8662223B379}"/>
              </a:ext>
            </a:extLst>
          </p:cNvPr>
          <p:cNvPicPr>
            <a:picLocks noChangeAspect="1"/>
          </p:cNvPicPr>
          <p:nvPr/>
        </p:nvPicPr>
        <p:blipFill>
          <a:blip r:embed="rId3"/>
          <a:stretch>
            <a:fillRect/>
          </a:stretch>
        </p:blipFill>
        <p:spPr>
          <a:xfrm>
            <a:off x="1606262" y="2515760"/>
            <a:ext cx="6331237" cy="2584976"/>
          </a:xfrm>
          <a:prstGeom prst="rect">
            <a:avLst/>
          </a:prstGeom>
        </p:spPr>
      </p:pic>
    </p:spTree>
    <p:extLst>
      <p:ext uri="{BB962C8B-B14F-4D97-AF65-F5344CB8AC3E}">
        <p14:creationId xmlns:p14="http://schemas.microsoft.com/office/powerpoint/2010/main" val="3379452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D62ADDD2-0628-F476-8C97-FA618508E53E}"/>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07DFCD6D-A3F1-4317-50B8-B31243385CA6}"/>
              </a:ext>
            </a:extLst>
          </p:cNvPr>
          <p:cNvSpPr txBox="1">
            <a:spLocks noGrp="1"/>
          </p:cNvSpPr>
          <p:nvPr>
            <p:ph type="title"/>
          </p:nvPr>
        </p:nvSpPr>
        <p:spPr>
          <a:xfrm>
            <a:off x="0" y="0"/>
            <a:ext cx="6473952" cy="371400"/>
          </a:xfrm>
          <a:prstGeom prst="rect">
            <a:avLst/>
          </a:prstGeom>
        </p:spPr>
        <p:txBody>
          <a:bodyPr spcFirstLastPara="1" wrap="square" lIns="91425" tIns="91425" rIns="91425" bIns="91425" anchor="ctr" anchorCtr="0">
            <a:noAutofit/>
          </a:bodyPr>
          <a:lstStyle/>
          <a:p>
            <a:pPr lvl="0" algn="l">
              <a:lnSpc>
                <a:spcPct val="107000"/>
              </a:lnSpc>
              <a:spcAft>
                <a:spcPts val="800"/>
              </a:spcAf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Feature Encoding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53F8C96-1C80-140E-1ECD-ED647D858837}"/>
              </a:ext>
            </a:extLst>
          </p:cNvPr>
          <p:cNvSpPr txBox="1"/>
          <p:nvPr/>
        </p:nvSpPr>
        <p:spPr>
          <a:xfrm>
            <a:off x="-402336" y="257222"/>
            <a:ext cx="9314688" cy="2997872"/>
          </a:xfrm>
          <a:prstGeom prst="rect">
            <a:avLst/>
          </a:prstGeom>
          <a:noFill/>
        </p:spPr>
        <p:txBody>
          <a:bodyPr wrap="square">
            <a:spAutoFit/>
          </a:bodyPr>
          <a:lstStyle/>
          <a:p>
            <a:pPr marL="44958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We will use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TF-IDF Vectorization (Term Frequency-Inverse Document Frequency)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to convert text data into numerical features.</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lvl="2" indent="-228600">
              <a:lnSpc>
                <a:spcPct val="107000"/>
              </a:lnSpc>
              <a:spcAft>
                <a:spcPts val="800"/>
              </a:spcAft>
              <a:buFont typeface="Wingdings" panose="05000000000000000000" pitchFamily="2" charset="2"/>
              <a:buChar char=""/>
            </a:pPr>
            <a:r>
              <a:rPr lang="fr-FR" sz="1800" kern="100" dirty="0" err="1">
                <a:effectLst/>
                <a:latin typeface="Times New Roman" panose="02020603050405020304" pitchFamily="18" charset="0"/>
                <a:ea typeface="Aptos" panose="020B0004020202020204" pitchFamily="34" charset="0"/>
                <a:cs typeface="Times New Roman" panose="02020603050405020304" pitchFamily="18" charset="0"/>
              </a:rPr>
              <a:t>Why</a:t>
            </a:r>
            <a:r>
              <a:rPr lang="fr-FR"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kern="100" dirty="0" err="1">
                <a:effectLst/>
                <a:latin typeface="Times New Roman" panose="02020603050405020304" pitchFamily="18" charset="0"/>
                <a:ea typeface="Aptos" panose="020B0004020202020204" pitchFamily="34" charset="0"/>
                <a:cs typeface="Times New Roman" panose="02020603050405020304" pitchFamily="18" charset="0"/>
              </a:rPr>
              <a:t>Choose</a:t>
            </a:r>
            <a:r>
              <a:rPr lang="fr-FR"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TF-IDF</a:t>
            </a:r>
            <a:r>
              <a:rPr lang="fr-FR"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9916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TF-IDF</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assigns higher weights to words that are important in a document.</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9916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It transforms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text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data into a sparse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numerical matrix</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making it computationally efficient while retaining meaningful information. </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899160">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TF-IDF</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vectors integrate seamlessly with traditional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machine learning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algorithms.</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143000" lvl="2" indent="-228600">
              <a:lnSpc>
                <a:spcPct val="107000"/>
              </a:lnSpc>
              <a:spcAft>
                <a:spcPts val="800"/>
              </a:spcAft>
              <a:buFont typeface="Wingdings" panose="05000000000000000000" pitchFamily="2" charset="2"/>
              <a:buChar char=""/>
            </a:pPr>
            <a:r>
              <a:rPr lang="fr-FR" sz="1800" kern="100" dirty="0">
                <a:effectLst/>
                <a:latin typeface="Times New Roman" panose="02020603050405020304" pitchFamily="18" charset="0"/>
                <a:ea typeface="Aptos" panose="020B0004020202020204" pitchFamily="34" charset="0"/>
                <a:cs typeface="Times New Roman" panose="02020603050405020304" pitchFamily="18" charset="0"/>
              </a:rPr>
              <a:t>How </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TF-IDF</a:t>
            </a:r>
            <a:r>
              <a:rPr lang="fr-FR" sz="1800" kern="100" dirty="0">
                <a:effectLst/>
                <a:latin typeface="Times New Roman" panose="02020603050405020304" pitchFamily="18" charset="0"/>
                <a:ea typeface="Aptos" panose="020B0004020202020204" pitchFamily="34" charset="0"/>
                <a:cs typeface="Times New Roman" panose="02020603050405020304" pitchFamily="18" charset="0"/>
              </a:rPr>
              <a:t> Works ?</a:t>
            </a:r>
            <a:endParaRPr lang="fr-FR"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4AC3974A-284A-6EFA-6559-1D5F8E0A107D}"/>
              </a:ext>
            </a:extLst>
          </p:cNvPr>
          <p:cNvSpPr/>
          <p:nvPr/>
        </p:nvSpPr>
        <p:spPr>
          <a:xfrm>
            <a:off x="-420524" y="-32310"/>
            <a:ext cx="2497152" cy="3714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Image 1" descr="Une image contenant texte, Police, capture d’écran&#10;&#10;Description générée automatiquement">
            <a:extLst>
              <a:ext uri="{FF2B5EF4-FFF2-40B4-BE49-F238E27FC236}">
                <a16:creationId xmlns:a16="http://schemas.microsoft.com/office/drawing/2014/main" id="{C6717401-6FA1-F610-60C6-783ED73926C8}"/>
              </a:ext>
            </a:extLst>
          </p:cNvPr>
          <p:cNvPicPr>
            <a:picLocks noChangeAspect="1"/>
          </p:cNvPicPr>
          <p:nvPr/>
        </p:nvPicPr>
        <p:blipFill>
          <a:blip r:embed="rId3"/>
          <a:stretch>
            <a:fillRect/>
          </a:stretch>
        </p:blipFill>
        <p:spPr>
          <a:xfrm>
            <a:off x="1434312" y="3255094"/>
            <a:ext cx="6533617" cy="1786806"/>
          </a:xfrm>
          <a:prstGeom prst="rect">
            <a:avLst/>
          </a:prstGeom>
        </p:spPr>
      </p:pic>
    </p:spTree>
    <p:extLst>
      <p:ext uri="{BB962C8B-B14F-4D97-AF65-F5344CB8AC3E}">
        <p14:creationId xmlns:p14="http://schemas.microsoft.com/office/powerpoint/2010/main" val="304942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F11D6650-8E46-968F-0205-8E549962B582}"/>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C7BE1CA2-63E9-DFC5-2230-7A5717D381DF}"/>
              </a:ext>
            </a:extLst>
          </p:cNvPr>
          <p:cNvSpPr txBox="1">
            <a:spLocks noGrp="1"/>
          </p:cNvSpPr>
          <p:nvPr>
            <p:ph type="title"/>
          </p:nvPr>
        </p:nvSpPr>
        <p:spPr>
          <a:xfrm>
            <a:off x="0" y="0"/>
            <a:ext cx="6473952" cy="371400"/>
          </a:xfrm>
          <a:prstGeom prst="rect">
            <a:avLst/>
          </a:prstGeom>
        </p:spPr>
        <p:txBody>
          <a:bodyPr spcFirstLastPara="1" wrap="square" lIns="91425" tIns="91425" rIns="91425" bIns="91425" anchor="ctr" anchorCtr="0">
            <a:noAutofit/>
          </a:bodyPr>
          <a:lstStyle/>
          <a:p>
            <a:pPr lvl="0" algn="l">
              <a:lnSpc>
                <a:spcPct val="107000"/>
              </a:lnSpc>
              <a:spcAft>
                <a:spcPts val="800"/>
              </a:spcAft>
            </a:pPr>
            <a:r>
              <a:rPr lang="en-US" sz="1800" b="1" dirty="0">
                <a:effectLst/>
                <a:latin typeface="Times New Roman" panose="02020603050405020304" pitchFamily="18" charset="0"/>
                <a:ea typeface="Aptos" panose="020B0004020202020204" pitchFamily="34" charset="0"/>
                <a:cs typeface="Times New Roman" panose="02020603050405020304" pitchFamily="18" charset="0"/>
              </a:rPr>
              <a:t>Feature Encoding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A8D0663-74A4-ECEF-7DE2-F4EBF150C968}"/>
              </a:ext>
            </a:extLst>
          </p:cNvPr>
          <p:cNvSpPr txBox="1"/>
          <p:nvPr/>
        </p:nvSpPr>
        <p:spPr>
          <a:xfrm>
            <a:off x="-222504" y="3540402"/>
            <a:ext cx="8574024" cy="545534"/>
          </a:xfrm>
          <a:prstGeom prst="rect">
            <a:avLst/>
          </a:prstGeom>
          <a:noFill/>
        </p:spPr>
        <p:txBody>
          <a:bodyPr wrap="square">
            <a:spAutoFit/>
          </a:bodyPr>
          <a:lstStyle/>
          <a:p>
            <a:pPr marL="449580">
              <a:lnSpc>
                <a:spcPct val="107000"/>
              </a:lnSpc>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For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sentiment</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column we use </a:t>
            </a:r>
            <a:r>
              <a:rPr lang="en-US" sz="1400" b="1" kern="100" dirty="0" err="1">
                <a:effectLst/>
                <a:latin typeface="Times New Roman" panose="02020603050405020304" pitchFamily="18" charset="0"/>
                <a:ea typeface="Aptos" panose="020B0004020202020204" pitchFamily="34" charset="0"/>
                <a:cs typeface="Times New Roman" panose="02020603050405020304" pitchFamily="18" charset="0"/>
              </a:rPr>
              <a:t>OrdinalEncoder</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from </a:t>
            </a:r>
            <a:r>
              <a:rPr lang="en-US" sz="1400" kern="100" dirty="0" err="1">
                <a:effectLst/>
                <a:latin typeface="Times New Roman" panose="02020603050405020304" pitchFamily="18" charset="0"/>
                <a:ea typeface="Aptos" panose="020B0004020202020204" pitchFamily="34" charset="0"/>
                <a:cs typeface="Times New Roman" panose="02020603050405020304" pitchFamily="18" charset="0"/>
              </a:rPr>
              <a:t>sklearn.preprocessing</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with a predefined order for the sentiment categories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(negative, neutral, positive.</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0C334D4D-7B1F-BD66-E44F-6C2C7208B153}"/>
              </a:ext>
            </a:extLst>
          </p:cNvPr>
          <p:cNvSpPr/>
          <p:nvPr/>
        </p:nvSpPr>
        <p:spPr>
          <a:xfrm>
            <a:off x="-420524" y="-32310"/>
            <a:ext cx="2539881"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Image 1" descr="Une image contenant texte, Police, capture d’écran&#10;&#10;Description générée automatiquement">
            <a:extLst>
              <a:ext uri="{FF2B5EF4-FFF2-40B4-BE49-F238E27FC236}">
                <a16:creationId xmlns:a16="http://schemas.microsoft.com/office/drawing/2014/main" id="{B99F0FF2-66DA-C3DE-9382-62A8904DF51E}"/>
              </a:ext>
            </a:extLst>
          </p:cNvPr>
          <p:cNvPicPr>
            <a:picLocks noChangeAspect="1"/>
          </p:cNvPicPr>
          <p:nvPr/>
        </p:nvPicPr>
        <p:blipFill>
          <a:blip r:embed="rId3"/>
          <a:stretch>
            <a:fillRect/>
          </a:stretch>
        </p:blipFill>
        <p:spPr>
          <a:xfrm>
            <a:off x="720706" y="646430"/>
            <a:ext cx="7831691" cy="2617470"/>
          </a:xfrm>
          <a:prstGeom prst="rect">
            <a:avLst/>
          </a:prstGeom>
        </p:spPr>
      </p:pic>
    </p:spTree>
    <p:extLst>
      <p:ext uri="{BB962C8B-B14F-4D97-AF65-F5344CB8AC3E}">
        <p14:creationId xmlns:p14="http://schemas.microsoft.com/office/powerpoint/2010/main" val="362746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8A7B9C73-EAD5-8D90-5E77-F5311DCF991C}"/>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9410253E-C2AA-AACE-EB4E-4C6C5C114083}"/>
              </a:ext>
            </a:extLst>
          </p:cNvPr>
          <p:cNvSpPr txBox="1">
            <a:spLocks noGrp="1"/>
          </p:cNvSpPr>
          <p:nvPr>
            <p:ph type="title"/>
          </p:nvPr>
        </p:nvSpPr>
        <p:spPr>
          <a:xfrm>
            <a:off x="0" y="0"/>
            <a:ext cx="6473952" cy="371400"/>
          </a:xfrm>
          <a:prstGeom prst="rect">
            <a:avLst/>
          </a:prstGeom>
        </p:spPr>
        <p:txBody>
          <a:bodyPr spcFirstLastPara="1" wrap="square" lIns="91425" tIns="91425" rIns="91425" bIns="91425" anchor="ctr" anchorCtr="0">
            <a:noAutofit/>
          </a:bodyPr>
          <a:lstStyle/>
          <a:p>
            <a:pPr algn="l">
              <a:lnSpc>
                <a:spcPct val="107000"/>
              </a:lnSpc>
              <a:spcAft>
                <a:spcPts val="800"/>
              </a:spcAft>
            </a:pP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Data Splitting :</a:t>
            </a:r>
            <a:endParaRPr lang="fr-FR"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BA2B32B5-9BCC-9D32-ECD0-8394D965D1FB}"/>
              </a:ext>
            </a:extLst>
          </p:cNvPr>
          <p:cNvSpPr txBox="1"/>
          <p:nvPr/>
        </p:nvSpPr>
        <p:spPr>
          <a:xfrm>
            <a:off x="192024" y="2718581"/>
            <a:ext cx="8574024" cy="674928"/>
          </a:xfrm>
          <a:prstGeom prst="rect">
            <a:avLst/>
          </a:prstGeom>
          <a:noFill/>
        </p:spPr>
        <p:txBody>
          <a:bodyPr wrap="square">
            <a:spAutoFit/>
          </a:bodyPr>
          <a:lstStyle/>
          <a:p>
            <a:pPr>
              <a:lnSpc>
                <a:spcPct val="107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ensuring the class distribution of the target variable is preserved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(stratify=y)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to handle its imbalance.</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4500E260-C3F0-ECC1-3A4E-18D2C5ECB05D}"/>
              </a:ext>
            </a:extLst>
          </p:cNvPr>
          <p:cNvSpPr/>
          <p:nvPr/>
        </p:nvSpPr>
        <p:spPr>
          <a:xfrm>
            <a:off x="-1627858" y="-23979"/>
            <a:ext cx="3676800" cy="3714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age 1">
            <a:extLst>
              <a:ext uri="{FF2B5EF4-FFF2-40B4-BE49-F238E27FC236}">
                <a16:creationId xmlns:a16="http://schemas.microsoft.com/office/drawing/2014/main" id="{7FD82921-FB07-2093-8F50-B4064C3A5CDE}"/>
              </a:ext>
            </a:extLst>
          </p:cNvPr>
          <p:cNvPicPr>
            <a:picLocks noChangeAspect="1"/>
          </p:cNvPicPr>
          <p:nvPr/>
        </p:nvPicPr>
        <p:blipFill>
          <a:blip r:embed="rId3"/>
          <a:stretch>
            <a:fillRect/>
          </a:stretch>
        </p:blipFill>
        <p:spPr>
          <a:xfrm>
            <a:off x="192024" y="1563364"/>
            <a:ext cx="8867692" cy="495582"/>
          </a:xfrm>
          <a:prstGeom prst="rect">
            <a:avLst/>
          </a:prstGeom>
        </p:spPr>
      </p:pic>
    </p:spTree>
    <p:extLst>
      <p:ext uri="{BB962C8B-B14F-4D97-AF65-F5344CB8AC3E}">
        <p14:creationId xmlns:p14="http://schemas.microsoft.com/office/powerpoint/2010/main" val="86747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4A722E8E-59D6-3F6D-5BB4-C68E08773552}"/>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7B0363D8-E426-DF8F-5E01-E1D7DCE775BF}"/>
              </a:ext>
            </a:extLst>
          </p:cNvPr>
          <p:cNvSpPr txBox="1">
            <a:spLocks noGrp="1"/>
          </p:cNvSpPr>
          <p:nvPr>
            <p:ph type="title"/>
          </p:nvPr>
        </p:nvSpPr>
        <p:spPr>
          <a:xfrm>
            <a:off x="70104" y="1867509"/>
            <a:ext cx="9003792" cy="1408482"/>
          </a:xfrm>
          <a:prstGeom prst="rect">
            <a:avLst/>
          </a:prstGeom>
        </p:spPr>
        <p:txBody>
          <a:bodyPr spcFirstLastPara="1" wrap="square" lIns="91425" tIns="91425" rIns="91425" bIns="91425" anchor="ctr" anchorCtr="0">
            <a:noAutofit/>
          </a:bodyPr>
          <a:lstStyle/>
          <a:p>
            <a:pPr>
              <a:lnSpc>
                <a:spcPct val="107000"/>
              </a:lnSpc>
              <a:spcAft>
                <a:spcPts val="800"/>
              </a:spcAft>
            </a:pPr>
            <a:r>
              <a:rPr lang="en-US" sz="3200" b="1" kern="100" dirty="0">
                <a:effectLst/>
                <a:latin typeface="Times New Roman" panose="02020603050405020304" pitchFamily="18" charset="0"/>
                <a:ea typeface="Aptos" panose="020B0004020202020204" pitchFamily="34" charset="0"/>
                <a:cs typeface="Times New Roman" panose="02020603050405020304" pitchFamily="18" charset="0"/>
              </a:rPr>
              <a:t>Training Classical Machine Learning Models</a:t>
            </a:r>
            <a:endParaRPr lang="fr-FR" sz="3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9CA5D159-55C9-E010-7D39-FD074C2BE9CC}"/>
              </a:ext>
            </a:extLst>
          </p:cNvPr>
          <p:cNvSpPr/>
          <p:nvPr/>
        </p:nvSpPr>
        <p:spPr>
          <a:xfrm>
            <a:off x="434055" y="2257963"/>
            <a:ext cx="8180105"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652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EA1215A-0F0C-10F8-C11B-57E56CF1B6FB}"/>
            </a:ext>
          </a:extLst>
        </p:cNvPr>
        <p:cNvGrpSpPr/>
        <p:nvPr/>
      </p:nvGrpSpPr>
      <p:grpSpPr>
        <a:xfrm>
          <a:off x="0" y="0"/>
          <a:ext cx="0" cy="0"/>
          <a:chOff x="0" y="0"/>
          <a:chExt cx="0" cy="0"/>
        </a:xfrm>
      </p:grpSpPr>
      <p:pic>
        <p:nvPicPr>
          <p:cNvPr id="3" name="Picture 2" descr="A diagram of a line with numbers and points&#10;&#10;Description automatically generated">
            <a:extLst>
              <a:ext uri="{FF2B5EF4-FFF2-40B4-BE49-F238E27FC236}">
                <a16:creationId xmlns:a16="http://schemas.microsoft.com/office/drawing/2014/main" id="{3326DBBB-979B-460E-A8F4-3CB4289A377D}"/>
              </a:ext>
            </a:extLst>
          </p:cNvPr>
          <p:cNvPicPr/>
          <p:nvPr/>
        </p:nvPicPr>
        <p:blipFill>
          <a:blip r:embed="rId3">
            <a:extLst>
              <a:ext uri="{28A0092B-C50C-407E-A947-70E740481C1C}">
                <a14:useLocalDpi xmlns:a14="http://schemas.microsoft.com/office/drawing/2010/main" val="0"/>
              </a:ext>
            </a:extLst>
          </a:blip>
          <a:stretch>
            <a:fillRect/>
          </a:stretch>
        </p:blipFill>
        <p:spPr>
          <a:xfrm>
            <a:off x="189370" y="683085"/>
            <a:ext cx="3744906" cy="3568875"/>
          </a:xfrm>
          <a:prstGeom prst="rect">
            <a:avLst/>
          </a:prstGeom>
        </p:spPr>
      </p:pic>
      <p:pic>
        <p:nvPicPr>
          <p:cNvPr id="4" name="Picture 3" descr="A graph with a line&#10;&#10;Description automatically generated">
            <a:extLst>
              <a:ext uri="{FF2B5EF4-FFF2-40B4-BE49-F238E27FC236}">
                <a16:creationId xmlns:a16="http://schemas.microsoft.com/office/drawing/2014/main" id="{4A13DC85-85A9-40D9-8430-7E1C0F058092}"/>
              </a:ext>
            </a:extLst>
          </p:cNvPr>
          <p:cNvPicPr>
            <a:picLocks noChangeAspect="1"/>
          </p:cNvPicPr>
          <p:nvPr/>
        </p:nvPicPr>
        <p:blipFill>
          <a:blip r:embed="rId4"/>
          <a:stretch>
            <a:fillRect/>
          </a:stretch>
        </p:blipFill>
        <p:spPr>
          <a:xfrm>
            <a:off x="4175760" y="891540"/>
            <a:ext cx="4573130" cy="3085156"/>
          </a:xfrm>
          <a:prstGeom prst="rect">
            <a:avLst/>
          </a:prstGeom>
        </p:spPr>
      </p:pic>
      <p:sp>
        <p:nvSpPr>
          <p:cNvPr id="6" name="!!s1">
            <a:extLst>
              <a:ext uri="{FF2B5EF4-FFF2-40B4-BE49-F238E27FC236}">
                <a16:creationId xmlns:a16="http://schemas.microsoft.com/office/drawing/2014/main" id="{DC2E50C1-887C-4384-AE33-9B19FA2A6936}"/>
              </a:ext>
            </a:extLst>
          </p:cNvPr>
          <p:cNvSpPr txBox="1">
            <a:spLocks noGrp="1"/>
          </p:cNvSpPr>
          <p:nvPr>
            <p:ph type="title"/>
          </p:nvPr>
        </p:nvSpPr>
        <p:spPr>
          <a:xfrm>
            <a:off x="-297252" y="-15335"/>
            <a:ext cx="4311282"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MA" sz="2400" kern="100" dirty="0">
                <a:effectLst/>
                <a:latin typeface="Times New Roman" panose="02020603050405020304" pitchFamily="18" charset="0"/>
                <a:ea typeface="Aptos" panose="020B0004020202020204" pitchFamily="34" charset="0"/>
                <a:cs typeface="Times New Roman" panose="02020603050405020304" pitchFamily="18" charset="0"/>
              </a:rPr>
              <a:t>L</a:t>
            </a:r>
            <a:r>
              <a:rPr lang="fr-FR" sz="2400" kern="100" dirty="0" err="1">
                <a:latin typeface="Times New Roman" panose="02020603050405020304" pitchFamily="18" charset="0"/>
                <a:ea typeface="Aptos" panose="020B0004020202020204" pitchFamily="34" charset="0"/>
                <a:cs typeface="Times New Roman" panose="02020603050405020304" pitchFamily="18" charset="0"/>
              </a:rPr>
              <a:t>ogistic</a:t>
            </a:r>
            <a:r>
              <a:rPr lang="fr-FR" sz="2400" kern="100" dirty="0">
                <a:latin typeface="Times New Roman" panose="02020603050405020304" pitchFamily="18" charset="0"/>
                <a:ea typeface="Aptos" panose="020B0004020202020204" pitchFamily="34" charset="0"/>
                <a:cs typeface="Times New Roman" panose="02020603050405020304" pitchFamily="18" charset="0"/>
              </a:rPr>
              <a:t> </a:t>
            </a:r>
            <a:r>
              <a:rPr lang="fr-FR" sz="2400" kern="100" dirty="0" err="1">
                <a:latin typeface="Times New Roman" panose="02020603050405020304" pitchFamily="18" charset="0"/>
                <a:ea typeface="Aptos" panose="020B0004020202020204" pitchFamily="34" charset="0"/>
                <a:cs typeface="Times New Roman" panose="02020603050405020304" pitchFamily="18" charset="0"/>
              </a:rPr>
              <a:t>Regression</a:t>
            </a:r>
            <a:r>
              <a:rPr lang="fr-FR" sz="2400" kern="100" dirty="0">
                <a:latin typeface="Times New Roman" panose="02020603050405020304" pitchFamily="18" charset="0"/>
                <a:ea typeface="Aptos" panose="020B0004020202020204" pitchFamily="34" charset="0"/>
                <a:cs typeface="Times New Roman" panose="02020603050405020304" pitchFamily="18" charset="0"/>
              </a:rPr>
              <a:t> &amp; SVM</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E813F8B-83D1-4671-B22F-0BE1FE00487C}"/>
              </a:ext>
            </a:extLst>
          </p:cNvPr>
          <p:cNvSpPr txBox="1"/>
          <p:nvPr/>
        </p:nvSpPr>
        <p:spPr>
          <a:xfrm>
            <a:off x="356625" y="4379581"/>
            <a:ext cx="9031215" cy="312650"/>
          </a:xfrm>
          <a:prstGeom prst="rect">
            <a:avLst/>
          </a:prstGeom>
          <a:noFill/>
        </p:spPr>
        <p:txBody>
          <a:bodyPr wrap="square">
            <a:spAutoFit/>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Calibri" panose="020F0502020204030204" pitchFamily="34" charset="0"/>
              </a:rPr>
              <a:t>Before starting the next steps of our project, I will give a very brief introduction to our problem and its type.</a:t>
            </a:r>
            <a:endParaRPr lang="fr-FR"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Google Shape;419;p18">
            <a:extLst>
              <a:ext uri="{FF2B5EF4-FFF2-40B4-BE49-F238E27FC236}">
                <a16:creationId xmlns:a16="http://schemas.microsoft.com/office/drawing/2014/main" id="{5B73A714-05BF-F42E-F9EC-A60FDC2FD64B}"/>
              </a:ext>
            </a:extLst>
          </p:cNvPr>
          <p:cNvSpPr/>
          <p:nvPr/>
        </p:nvSpPr>
        <p:spPr>
          <a:xfrm>
            <a:off x="-420524" y="-32310"/>
            <a:ext cx="4240494"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824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EA1215A-0F0C-10F8-C11B-57E56CF1B6FB}"/>
            </a:ext>
          </a:extLst>
        </p:cNvPr>
        <p:cNvGrpSpPr/>
        <p:nvPr/>
      </p:nvGrpSpPr>
      <p:grpSpPr>
        <a:xfrm>
          <a:off x="0" y="0"/>
          <a:ext cx="0" cy="0"/>
          <a:chOff x="0" y="0"/>
          <a:chExt cx="0" cy="0"/>
        </a:xfrm>
      </p:grpSpPr>
      <p:pic>
        <p:nvPicPr>
          <p:cNvPr id="3" name="Picture 2" descr="A diagram of a model&#10;&#10;Description automatically generated with medium confidence">
            <a:extLst>
              <a:ext uri="{FF2B5EF4-FFF2-40B4-BE49-F238E27FC236}">
                <a16:creationId xmlns:a16="http://schemas.microsoft.com/office/drawing/2014/main" id="{10EAA8F3-0F31-4B7A-B463-78E699CB548F}"/>
              </a:ext>
            </a:extLst>
          </p:cNvPr>
          <p:cNvPicPr>
            <a:picLocks noChangeAspect="1"/>
          </p:cNvPicPr>
          <p:nvPr/>
        </p:nvPicPr>
        <p:blipFill>
          <a:blip r:embed="rId3"/>
          <a:stretch>
            <a:fillRect/>
          </a:stretch>
        </p:blipFill>
        <p:spPr>
          <a:xfrm>
            <a:off x="1286285" y="695559"/>
            <a:ext cx="6571429" cy="3752381"/>
          </a:xfrm>
          <a:prstGeom prst="rect">
            <a:avLst/>
          </a:prstGeom>
        </p:spPr>
      </p:pic>
      <p:sp>
        <p:nvSpPr>
          <p:cNvPr id="6" name="!!s1">
            <a:extLst>
              <a:ext uri="{FF2B5EF4-FFF2-40B4-BE49-F238E27FC236}">
                <a16:creationId xmlns:a16="http://schemas.microsoft.com/office/drawing/2014/main" id="{33EF7E05-3EB2-4A40-A4FE-5C85B41A50F4}"/>
              </a:ext>
            </a:extLst>
          </p:cNvPr>
          <p:cNvSpPr txBox="1">
            <a:spLocks noGrp="1"/>
          </p:cNvSpPr>
          <p:nvPr>
            <p:ph type="title"/>
          </p:nvPr>
        </p:nvSpPr>
        <p:spPr>
          <a:xfrm>
            <a:off x="-426150"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Logistic</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Regression</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144A3E7-12D2-4767-818A-C9B1B21281F9}"/>
              </a:ext>
            </a:extLst>
          </p:cNvPr>
          <p:cNvSpPr txBox="1"/>
          <p:nvPr/>
        </p:nvSpPr>
        <p:spPr>
          <a:xfrm>
            <a:off x="673611" y="4103359"/>
            <a:ext cx="7796775" cy="543162"/>
          </a:xfrm>
          <a:prstGeom prst="rect">
            <a:avLst/>
          </a:prstGeom>
          <a:noFill/>
        </p:spPr>
        <p:txBody>
          <a:bodyPr wrap="square">
            <a:spAutoFit/>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Logistic Regression is a supervised machine learning algorithm used for classification tasks. It predicts the probability of a categorical dependent variable</a:t>
            </a:r>
            <a:endParaRPr lang="fr-FR"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Google Shape;419;p18">
            <a:extLst>
              <a:ext uri="{FF2B5EF4-FFF2-40B4-BE49-F238E27FC236}">
                <a16:creationId xmlns:a16="http://schemas.microsoft.com/office/drawing/2014/main" id="{2286D8FE-1F0F-B022-BE39-F33A2C8D195B}"/>
              </a:ext>
            </a:extLst>
          </p:cNvPr>
          <p:cNvSpPr/>
          <p:nvPr/>
        </p:nvSpPr>
        <p:spPr>
          <a:xfrm>
            <a:off x="-420524" y="-32310"/>
            <a:ext cx="317227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1159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EA1215A-0F0C-10F8-C11B-57E56CF1B6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B58E6CE-DA8F-4955-BBBB-E7DAD9141D98}"/>
              </a:ext>
            </a:extLst>
          </p:cNvPr>
          <p:cNvPicPr>
            <a:picLocks noChangeAspect="1"/>
          </p:cNvPicPr>
          <p:nvPr/>
        </p:nvPicPr>
        <p:blipFill>
          <a:blip r:embed="rId3"/>
          <a:stretch>
            <a:fillRect/>
          </a:stretch>
        </p:blipFill>
        <p:spPr>
          <a:xfrm>
            <a:off x="532449" y="996315"/>
            <a:ext cx="3849053" cy="2175828"/>
          </a:xfrm>
          <a:prstGeom prst="rect">
            <a:avLst/>
          </a:prstGeom>
        </p:spPr>
      </p:pic>
      <p:pic>
        <p:nvPicPr>
          <p:cNvPr id="6" name="Picture 5">
            <a:extLst>
              <a:ext uri="{FF2B5EF4-FFF2-40B4-BE49-F238E27FC236}">
                <a16:creationId xmlns:a16="http://schemas.microsoft.com/office/drawing/2014/main" id="{92D25F58-2254-4A72-AC4B-092E1C77306B}"/>
              </a:ext>
            </a:extLst>
          </p:cNvPr>
          <p:cNvPicPr>
            <a:picLocks noChangeAspect="1"/>
          </p:cNvPicPr>
          <p:nvPr/>
        </p:nvPicPr>
        <p:blipFill>
          <a:blip r:embed="rId4"/>
          <a:stretch>
            <a:fillRect/>
          </a:stretch>
        </p:blipFill>
        <p:spPr>
          <a:xfrm>
            <a:off x="4381502" y="876814"/>
            <a:ext cx="4481510" cy="2414830"/>
          </a:xfrm>
          <a:prstGeom prst="rect">
            <a:avLst/>
          </a:prstGeom>
        </p:spPr>
      </p:pic>
      <p:sp>
        <p:nvSpPr>
          <p:cNvPr id="7" name="!!s1">
            <a:extLst>
              <a:ext uri="{FF2B5EF4-FFF2-40B4-BE49-F238E27FC236}">
                <a16:creationId xmlns:a16="http://schemas.microsoft.com/office/drawing/2014/main" id="{CF7B355A-71D1-47BC-8998-237F56205806}"/>
              </a:ext>
            </a:extLst>
          </p:cNvPr>
          <p:cNvSpPr txBox="1">
            <a:spLocks noGrp="1"/>
          </p:cNvSpPr>
          <p:nvPr>
            <p:ph type="title"/>
          </p:nvPr>
        </p:nvSpPr>
        <p:spPr>
          <a:xfrm>
            <a:off x="-226820" y="27441"/>
            <a:ext cx="4044582"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Softmax</a:t>
            </a:r>
            <a:r>
              <a:rPr lang="fr-FR" sz="2400" dirty="0">
                <a:latin typeface="Times New Roman" panose="02020603050405020304" pitchFamily="18" charset="0"/>
                <a:cs typeface="Times New Roman" panose="02020603050405020304" pitchFamily="18" charset="0"/>
              </a:rPr>
              <a:t> &amp; </a:t>
            </a:r>
            <a:r>
              <a:rPr lang="fr-FR" sz="2400" dirty="0" err="1">
                <a:latin typeface="Times New Roman" panose="02020603050405020304" pitchFamily="18" charset="0"/>
                <a:cs typeface="Times New Roman" panose="02020603050405020304" pitchFamily="18" charset="0"/>
              </a:rPr>
              <a:t>Cross_entropy</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3D4EDA24-7250-52ED-164C-FA3F658ABE95}"/>
              </a:ext>
            </a:extLst>
          </p:cNvPr>
          <p:cNvSpPr/>
          <p:nvPr/>
        </p:nvSpPr>
        <p:spPr>
          <a:xfrm>
            <a:off x="-420524" y="-32310"/>
            <a:ext cx="4044582"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626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116" name="!!title"/>
          <p:cNvSpPr txBox="1">
            <a:spLocks/>
          </p:cNvSpPr>
          <p:nvPr/>
        </p:nvSpPr>
        <p:spPr>
          <a:xfrm>
            <a:off x="0" y="-6888"/>
            <a:ext cx="77235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fr-FR" dirty="0">
                <a:latin typeface="Times New Roman" panose="02020603050405020304" pitchFamily="18" charset="0"/>
                <a:cs typeface="Times New Roman" panose="02020603050405020304" pitchFamily="18" charset="0"/>
              </a:rPr>
              <a:t>Timeline</a:t>
            </a:r>
          </a:p>
        </p:txBody>
      </p:sp>
      <p:sp>
        <p:nvSpPr>
          <p:cNvPr id="118" name="Google Shape;118;p16"/>
          <p:cNvSpPr/>
          <p:nvPr/>
        </p:nvSpPr>
        <p:spPr>
          <a:xfrm>
            <a:off x="1521995" y="1216682"/>
            <a:ext cx="299653" cy="1259892"/>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19" name="Google Shape;119;p16"/>
          <p:cNvSpPr/>
          <p:nvPr/>
        </p:nvSpPr>
        <p:spPr>
          <a:xfrm>
            <a:off x="583545" y="2410924"/>
            <a:ext cx="1477264" cy="662771"/>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23" name="!!araw"/>
          <p:cNvSpPr txBox="1"/>
          <p:nvPr/>
        </p:nvSpPr>
        <p:spPr>
          <a:xfrm>
            <a:off x="177820" y="930113"/>
            <a:ext cx="2253849" cy="321864"/>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fr-FR" sz="2000" b="0" i="0" dirty="0">
                <a:solidFill>
                  <a:srgbClr val="4949E7"/>
                </a:solidFill>
                <a:effectLst/>
                <a:latin typeface="Times New Roman" panose="02020603050405020304" pitchFamily="18" charset="0"/>
                <a:cs typeface="Times New Roman" panose="02020603050405020304" pitchFamily="18" charset="0"/>
              </a:rPr>
              <a:t>Introduction</a:t>
            </a:r>
            <a:endParaRPr sz="1600" b="0" i="0" u="none" strike="noStrike" cap="none" dirty="0">
              <a:solidFill>
                <a:srgbClr val="4949E7"/>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25" name="Google Shape;125;p16"/>
          <p:cNvSpPr/>
          <p:nvPr/>
        </p:nvSpPr>
        <p:spPr>
          <a:xfrm>
            <a:off x="4613327" y="1216682"/>
            <a:ext cx="299653" cy="1259892"/>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26" name="Google Shape;126;p16"/>
          <p:cNvSpPr/>
          <p:nvPr/>
        </p:nvSpPr>
        <p:spPr>
          <a:xfrm>
            <a:off x="3537651" y="2410924"/>
            <a:ext cx="1614882" cy="662771"/>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31" name="!!TextBox 6"/>
          <p:cNvSpPr txBox="1"/>
          <p:nvPr/>
        </p:nvSpPr>
        <p:spPr>
          <a:xfrm>
            <a:off x="3041690" y="733078"/>
            <a:ext cx="3045392" cy="48334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2000" b="0" i="0" dirty="0">
                <a:solidFill>
                  <a:srgbClr val="869FB2"/>
                </a:solidFill>
                <a:effectLst/>
                <a:latin typeface="Times New Roman" panose="02020603050405020304" pitchFamily="18" charset="0"/>
                <a:cs typeface="Times New Roman" panose="02020603050405020304" pitchFamily="18" charset="0"/>
              </a:rPr>
              <a:t>Training Classical Machine Learning Models</a:t>
            </a:r>
            <a:endParaRPr sz="1600" b="0" i="0" u="none" strike="noStrike" cap="none" dirty="0">
              <a:solidFill>
                <a:srgbClr val="869FB2"/>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nvGrpSpPr>
          <p:cNvPr id="132" name="Google Shape;132;p16"/>
          <p:cNvGrpSpPr/>
          <p:nvPr/>
        </p:nvGrpSpPr>
        <p:grpSpPr>
          <a:xfrm>
            <a:off x="6624718" y="749662"/>
            <a:ext cx="2031602" cy="2324033"/>
            <a:chOff x="5831075" y="967285"/>
            <a:chExt cx="1560045" cy="2065615"/>
          </a:xfrm>
        </p:grpSpPr>
        <p:sp>
          <p:nvSpPr>
            <p:cNvPr id="133" name="Google Shape;133;p16"/>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34" name="Google Shape;134;p16"/>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38" name="!!Picture 8"/>
            <p:cNvSpPr txBox="1"/>
            <p:nvPr/>
          </p:nvSpPr>
          <p:spPr>
            <a:xfrm>
              <a:off x="5841885" y="967285"/>
              <a:ext cx="1549235" cy="42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fr-FR" sz="2400" b="0" i="0" dirty="0">
                  <a:solidFill>
                    <a:srgbClr val="FCBD24"/>
                  </a:solidFill>
                  <a:effectLst/>
                  <a:latin typeface="Times New Roman" panose="02020603050405020304" pitchFamily="18" charset="0"/>
                  <a:cs typeface="Times New Roman" panose="02020603050405020304" pitchFamily="18" charset="0"/>
                </a:rPr>
                <a:t>Conclusion</a:t>
              </a:r>
              <a:endParaRPr sz="1700" b="0" i="0" u="none" strike="noStrike" cap="none" dirty="0">
                <a:solidFill>
                  <a:srgbClr val="FCBD24"/>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139" name="Google Shape;139;p16"/>
          <p:cNvGrpSpPr/>
          <p:nvPr/>
        </p:nvGrpSpPr>
        <p:grpSpPr>
          <a:xfrm>
            <a:off x="1165433" y="2410922"/>
            <a:ext cx="3025152" cy="2430262"/>
            <a:chOff x="1634188" y="2443823"/>
            <a:chExt cx="2322981" cy="2160032"/>
          </a:xfrm>
        </p:grpSpPr>
        <p:sp>
          <p:nvSpPr>
            <p:cNvPr id="140" name="Google Shape;140;p16"/>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41" name="Google Shape;141;p16"/>
            <p:cNvSpPr/>
            <p:nvPr/>
          </p:nvSpPr>
          <p:spPr>
            <a:xfrm>
              <a:off x="2287766" y="2443823"/>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44" name="!!TextBox"/>
            <p:cNvSpPr txBox="1"/>
            <p:nvPr/>
          </p:nvSpPr>
          <p:spPr>
            <a:xfrm>
              <a:off x="2113806" y="4068955"/>
              <a:ext cx="1843363" cy="53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2000" b="0" i="0" dirty="0">
                  <a:solidFill>
                    <a:srgbClr val="5EB2FC"/>
                  </a:solidFill>
                  <a:effectLst/>
                  <a:latin typeface="Times New Roman" panose="02020603050405020304" pitchFamily="18" charset="0"/>
                  <a:cs typeface="Times New Roman" panose="02020603050405020304" pitchFamily="18" charset="0"/>
                </a:rPr>
                <a:t>Data </a:t>
              </a:r>
              <a:r>
                <a:rPr lang="fr-FR" sz="2000" b="0" i="0" dirty="0" err="1">
                  <a:solidFill>
                    <a:srgbClr val="5EB2FC"/>
                  </a:solidFill>
                  <a:effectLst/>
                  <a:latin typeface="Times New Roman" panose="02020603050405020304" pitchFamily="18" charset="0"/>
                  <a:cs typeface="Times New Roman" panose="02020603050405020304" pitchFamily="18" charset="0"/>
                </a:rPr>
                <a:t>Preparation</a:t>
              </a:r>
              <a:r>
                <a:rPr lang="fr-FR" sz="2000" b="0" i="0" dirty="0">
                  <a:solidFill>
                    <a:srgbClr val="5EB2FC"/>
                  </a:solidFill>
                  <a:effectLst/>
                  <a:latin typeface="Times New Roman" panose="02020603050405020304" pitchFamily="18" charset="0"/>
                  <a:cs typeface="Times New Roman" panose="02020603050405020304" pitchFamily="18" charset="0"/>
                </a:rPr>
                <a:t> and </a:t>
              </a:r>
              <a:r>
                <a:rPr lang="fr-FR" sz="2000" b="0" i="0" dirty="0" err="1">
                  <a:solidFill>
                    <a:srgbClr val="5EB2FC"/>
                  </a:solidFill>
                  <a:effectLst/>
                  <a:latin typeface="Times New Roman" panose="02020603050405020304" pitchFamily="18" charset="0"/>
                  <a:cs typeface="Times New Roman" panose="02020603050405020304" pitchFamily="18" charset="0"/>
                </a:rPr>
                <a:t>Preprocessing</a:t>
              </a:r>
              <a:endParaRPr sz="1600" b="0" i="0" u="none" strike="noStrike" cap="none" dirty="0">
                <a:solidFill>
                  <a:srgbClr val="5EB2FC"/>
                </a:solidFill>
                <a:latin typeface="Times New Roman" panose="02020603050405020304" pitchFamily="18" charset="0"/>
                <a:ea typeface="Roboto"/>
                <a:cs typeface="Times New Roman" panose="02020603050405020304" pitchFamily="18" charset="0"/>
                <a:sym typeface="Roboto"/>
              </a:endParaRPr>
            </a:p>
          </p:txBody>
        </p:sp>
        <p:sp>
          <p:nvSpPr>
            <p:cNvPr id="145" name="Google Shape;145;p16"/>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endParaRPr sz="1700" b="0" i="0" u="none" strike="noStrike" cap="none" dirty="0">
                <a:solidFill>
                  <a:srgbClr val="434343"/>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sp>
        <p:nvSpPr>
          <p:cNvPr id="147" name="Google Shape;147;p16"/>
          <p:cNvSpPr/>
          <p:nvPr/>
        </p:nvSpPr>
        <p:spPr>
          <a:xfrm>
            <a:off x="6075452" y="3029141"/>
            <a:ext cx="299685" cy="126023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148" name="Google Shape;148;p16"/>
          <p:cNvSpPr/>
          <p:nvPr/>
        </p:nvSpPr>
        <p:spPr>
          <a:xfrm>
            <a:off x="5081200" y="2410924"/>
            <a:ext cx="1615272" cy="662771"/>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154" name="Google Shape;154;p16"/>
          <p:cNvSpPr txBox="1"/>
          <p:nvPr/>
        </p:nvSpPr>
        <p:spPr>
          <a:xfrm>
            <a:off x="4516115" y="4215413"/>
            <a:ext cx="3334317" cy="72313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2000" b="0" i="0" dirty="0">
                <a:solidFill>
                  <a:srgbClr val="69E781"/>
                </a:solidFill>
                <a:effectLst/>
                <a:latin typeface="Times New Roman" panose="02020603050405020304" pitchFamily="18" charset="0"/>
                <a:cs typeface="Times New Roman" panose="02020603050405020304" pitchFamily="18" charset="0"/>
              </a:rPr>
              <a:t>Training and Evaluation for </a:t>
            </a:r>
            <a:r>
              <a:rPr lang="en-US" sz="2000" b="0" i="0" dirty="0" err="1">
                <a:solidFill>
                  <a:srgbClr val="69E781"/>
                </a:solidFill>
                <a:effectLst/>
                <a:latin typeface="Times New Roman" panose="02020603050405020304" pitchFamily="18" charset="0"/>
                <a:cs typeface="Times New Roman" panose="02020603050405020304" pitchFamily="18" charset="0"/>
              </a:rPr>
              <a:t>RoBERTa</a:t>
            </a:r>
            <a:r>
              <a:rPr lang="en-US" sz="2000" b="0" i="0" dirty="0">
                <a:solidFill>
                  <a:srgbClr val="69E781"/>
                </a:solidFill>
                <a:effectLst/>
                <a:latin typeface="Times New Roman" panose="02020603050405020304" pitchFamily="18" charset="0"/>
                <a:cs typeface="Times New Roman" panose="02020603050405020304" pitchFamily="18" charset="0"/>
              </a:rPr>
              <a:t> and </a:t>
            </a:r>
            <a:r>
              <a:rPr lang="en-US" sz="2000" b="0" i="0" dirty="0" err="1">
                <a:solidFill>
                  <a:srgbClr val="69E781"/>
                </a:solidFill>
                <a:effectLst/>
                <a:latin typeface="Times New Roman" panose="02020603050405020304" pitchFamily="18" charset="0"/>
                <a:cs typeface="Times New Roman" panose="02020603050405020304" pitchFamily="18" charset="0"/>
              </a:rPr>
              <a:t>XLNet</a:t>
            </a:r>
            <a:endParaRPr sz="2000" b="0" i="0" u="none" strike="noStrike" cap="none" dirty="0">
              <a:solidFill>
                <a:srgbClr val="69E781"/>
              </a:solidFill>
              <a:latin typeface="Times New Roman" panose="02020603050405020304" pitchFamily="18" charset="0"/>
              <a:ea typeface="Roboto"/>
              <a:cs typeface="Times New Roman" panose="02020603050405020304" pitchFamily="18" charset="0"/>
              <a:sym typeface="Roboto"/>
            </a:endParaRPr>
          </a:p>
        </p:txBody>
      </p:sp>
      <p:pic>
        <p:nvPicPr>
          <p:cNvPr id="5" name="!!Picture 2" descr="Teacher with solid fill">
            <a:extLst>
              <a:ext uri="{FF2B5EF4-FFF2-40B4-BE49-F238E27FC236}">
                <a16:creationId xmlns:a16="http://schemas.microsoft.com/office/drawing/2014/main" id="{7FE895AA-A15A-2360-277A-CEF2F65E81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5480" y="2439197"/>
            <a:ext cx="682841" cy="589944"/>
          </a:xfrm>
          <a:prstGeom prst="rect">
            <a:avLst/>
          </a:prstGeom>
        </p:spPr>
      </p:pic>
      <p:sp>
        <p:nvSpPr>
          <p:cNvPr id="120" name="Google Shape;120;p16"/>
          <p:cNvSpPr/>
          <p:nvPr/>
        </p:nvSpPr>
        <p:spPr>
          <a:xfrm>
            <a:off x="2739161" y="2657898"/>
            <a:ext cx="195406" cy="168822"/>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chemeClr val="tx1">
              <a:lumMod val="95000"/>
              <a:lumOff val="5000"/>
            </a:schemeClr>
          </a:solidFill>
          <a:ln>
            <a:solidFill>
              <a:schemeClr val="bg1">
                <a:lumMod val="9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121" name="!!Picture 2"/>
          <p:cNvSpPr/>
          <p:nvPr/>
        </p:nvSpPr>
        <p:spPr>
          <a:xfrm>
            <a:off x="2643202" y="2581376"/>
            <a:ext cx="378342" cy="321864"/>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chemeClr val="bg1">
              <a:lumMod val="95000"/>
            </a:schemeClr>
          </a:solidFill>
          <a:ln>
            <a:solidFill>
              <a:schemeClr val="tx1">
                <a:lumMod val="95000"/>
                <a:lumOff val="5000"/>
              </a:schemeClr>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pic>
        <p:nvPicPr>
          <p:cNvPr id="7" name="!!Picture 2" descr="Books with solid fill">
            <a:extLst>
              <a:ext uri="{FF2B5EF4-FFF2-40B4-BE49-F238E27FC236}">
                <a16:creationId xmlns:a16="http://schemas.microsoft.com/office/drawing/2014/main" id="{C57791EB-B2C7-521E-9735-B1791CDA8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624" y="2536558"/>
            <a:ext cx="476298" cy="411500"/>
          </a:xfrm>
          <a:prstGeom prst="rect">
            <a:avLst/>
          </a:prstGeom>
        </p:spPr>
      </p:pic>
      <p:pic>
        <p:nvPicPr>
          <p:cNvPr id="9" name="!!Picture 2" descr="Arrow circle with solid fill">
            <a:extLst>
              <a:ext uri="{FF2B5EF4-FFF2-40B4-BE49-F238E27FC236}">
                <a16:creationId xmlns:a16="http://schemas.microsoft.com/office/drawing/2014/main" id="{D346795A-1B77-75D4-BEE3-A64F9B654E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1884" y="2410922"/>
            <a:ext cx="743676" cy="642503"/>
          </a:xfrm>
          <a:prstGeom prst="rect">
            <a:avLst/>
          </a:prstGeom>
        </p:spPr>
      </p:pic>
      <p:pic>
        <p:nvPicPr>
          <p:cNvPr id="12" name="!!Picture 2" descr="Pie chart with solid fill">
            <a:extLst>
              <a:ext uri="{FF2B5EF4-FFF2-40B4-BE49-F238E27FC236}">
                <a16:creationId xmlns:a16="http://schemas.microsoft.com/office/drawing/2014/main" id="{173BB2F7-17CE-8945-8750-B391C2F8C2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7049" y="2476574"/>
            <a:ext cx="483345" cy="483345"/>
          </a:xfrm>
          <a:prstGeom prst="rect">
            <a:avLst/>
          </a:prstGeom>
        </p:spPr>
      </p:pic>
      <p:sp>
        <p:nvSpPr>
          <p:cNvPr id="3" name="Google Shape;419;p18">
            <a:extLst>
              <a:ext uri="{FF2B5EF4-FFF2-40B4-BE49-F238E27FC236}">
                <a16:creationId xmlns:a16="http://schemas.microsoft.com/office/drawing/2014/main" id="{5B9ECC60-587A-38FC-C070-E079AD534772}"/>
              </a:ext>
            </a:extLst>
          </p:cNvPr>
          <p:cNvSpPr/>
          <p:nvPr/>
        </p:nvSpPr>
        <p:spPr>
          <a:xfrm>
            <a:off x="-420524" y="-32310"/>
            <a:ext cx="1942519"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EA1215A-0F0C-10F8-C11B-57E56CF1B6FB}"/>
            </a:ext>
          </a:extLst>
        </p:cNvPr>
        <p:cNvGrpSpPr/>
        <p:nvPr/>
      </p:nvGrpSpPr>
      <p:grpSpPr>
        <a:xfrm>
          <a:off x="0" y="0"/>
          <a:ext cx="0" cy="0"/>
          <a:chOff x="0" y="0"/>
          <a:chExt cx="0" cy="0"/>
        </a:xfrm>
      </p:grpSpPr>
      <p:pic>
        <p:nvPicPr>
          <p:cNvPr id="7" name="Picture 6" descr="A diagram of a line with numbers and points&#10;&#10;Description automatically generated">
            <a:extLst>
              <a:ext uri="{FF2B5EF4-FFF2-40B4-BE49-F238E27FC236}">
                <a16:creationId xmlns:a16="http://schemas.microsoft.com/office/drawing/2014/main" id="{908CB2B3-346D-479D-B2F4-E7BD86D0C693}"/>
              </a:ext>
            </a:extLst>
          </p:cNvPr>
          <p:cNvPicPr/>
          <p:nvPr/>
        </p:nvPicPr>
        <p:blipFill>
          <a:blip r:embed="rId3">
            <a:extLst>
              <a:ext uri="{28A0092B-C50C-407E-A947-70E740481C1C}">
                <a14:useLocalDpi xmlns:a14="http://schemas.microsoft.com/office/drawing/2010/main" val="0"/>
              </a:ext>
            </a:extLst>
          </a:blip>
          <a:stretch>
            <a:fillRect/>
          </a:stretch>
        </p:blipFill>
        <p:spPr>
          <a:xfrm>
            <a:off x="356625" y="781246"/>
            <a:ext cx="6560820" cy="3352800"/>
          </a:xfrm>
          <a:prstGeom prst="rect">
            <a:avLst/>
          </a:prstGeom>
        </p:spPr>
      </p:pic>
      <p:sp>
        <p:nvSpPr>
          <p:cNvPr id="8" name="!!s1">
            <a:extLst>
              <a:ext uri="{FF2B5EF4-FFF2-40B4-BE49-F238E27FC236}">
                <a16:creationId xmlns:a16="http://schemas.microsoft.com/office/drawing/2014/main" id="{D4A2C3C7-CB5C-4CA5-87AE-A6E2B9C90D32}"/>
              </a:ext>
            </a:extLst>
          </p:cNvPr>
          <p:cNvSpPr txBox="1">
            <a:spLocks noGrp="1"/>
          </p:cNvSpPr>
          <p:nvPr>
            <p:ph type="title"/>
          </p:nvPr>
        </p:nvSpPr>
        <p:spPr>
          <a:xfrm>
            <a:off x="-122917"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Support </a:t>
            </a:r>
            <a:r>
              <a:rPr lang="fr-FR" sz="2400" dirty="0" err="1">
                <a:latin typeface="Times New Roman" panose="02020603050405020304" pitchFamily="18" charset="0"/>
                <a:cs typeface="Times New Roman" panose="02020603050405020304" pitchFamily="18" charset="0"/>
              </a:rPr>
              <a:t>Vector</a:t>
            </a:r>
            <a:r>
              <a:rPr lang="fr-FR" sz="2400" dirty="0">
                <a:latin typeface="Times New Roman" panose="02020603050405020304" pitchFamily="18" charset="0"/>
                <a:cs typeface="Times New Roman" panose="02020603050405020304" pitchFamily="18" charset="0"/>
              </a:rPr>
              <a:t> Machine</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1DBFA20-C24C-45A2-A5B3-36E5750ACE08}"/>
              </a:ext>
            </a:extLst>
          </p:cNvPr>
          <p:cNvSpPr txBox="1"/>
          <p:nvPr/>
        </p:nvSpPr>
        <p:spPr>
          <a:xfrm>
            <a:off x="356625" y="4362254"/>
            <a:ext cx="8154915" cy="536429"/>
          </a:xfrm>
          <a:prstGeom prst="rect">
            <a:avLst/>
          </a:prstGeom>
          <a:noFill/>
        </p:spPr>
        <p:txBody>
          <a:bodyPr wrap="square">
            <a:spAutoFit/>
          </a:bodyPr>
          <a:lstStyle/>
          <a:p>
            <a:pPr>
              <a:lnSpc>
                <a:spcPct val="107000"/>
              </a:lnSpc>
              <a:spcAft>
                <a:spcPts val="800"/>
              </a:spcAft>
            </a:pPr>
            <a:r>
              <a:rPr lang="en-US" sz="1400" dirty="0">
                <a:solidFill>
                  <a:srgbClr val="282829"/>
                </a:solidFill>
                <a:effectLst/>
                <a:latin typeface="Segoe UI" panose="020B0502040204020203" pitchFamily="34" charset="0"/>
                <a:ea typeface="Calibri" panose="020F0502020204030204" pitchFamily="34" charset="0"/>
                <a:cs typeface="Arial" panose="020B0604020202020204" pitchFamily="34" charset="0"/>
              </a:rPr>
              <a:t>Support Vector Machine is a linear model for classification and regression problems. It can solve linear and non-linear problems </a:t>
            </a:r>
          </a:p>
        </p:txBody>
      </p:sp>
      <p:sp>
        <p:nvSpPr>
          <p:cNvPr id="2" name="Google Shape;419;p18">
            <a:extLst>
              <a:ext uri="{FF2B5EF4-FFF2-40B4-BE49-F238E27FC236}">
                <a16:creationId xmlns:a16="http://schemas.microsoft.com/office/drawing/2014/main" id="{139B987B-7F67-F433-8924-1D46029D0DD8}"/>
              </a:ext>
            </a:extLst>
          </p:cNvPr>
          <p:cNvSpPr/>
          <p:nvPr/>
        </p:nvSpPr>
        <p:spPr>
          <a:xfrm>
            <a:off x="-420525" y="-32310"/>
            <a:ext cx="3851243"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7604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9EA1215A-0F0C-10F8-C11B-57E56CF1B6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838B16-FBCD-4E98-B3BC-652B1EE8BE00}"/>
              </a:ext>
            </a:extLst>
          </p:cNvPr>
          <p:cNvPicPr>
            <a:picLocks noChangeAspect="1"/>
          </p:cNvPicPr>
          <p:nvPr/>
        </p:nvPicPr>
        <p:blipFill>
          <a:blip r:embed="rId3"/>
          <a:stretch>
            <a:fillRect/>
          </a:stretch>
        </p:blipFill>
        <p:spPr>
          <a:xfrm>
            <a:off x="560066" y="944872"/>
            <a:ext cx="7021829" cy="686276"/>
          </a:xfrm>
          <a:prstGeom prst="rect">
            <a:avLst/>
          </a:prstGeom>
        </p:spPr>
      </p:pic>
      <p:pic>
        <p:nvPicPr>
          <p:cNvPr id="8" name="Picture 7">
            <a:extLst>
              <a:ext uri="{FF2B5EF4-FFF2-40B4-BE49-F238E27FC236}">
                <a16:creationId xmlns:a16="http://schemas.microsoft.com/office/drawing/2014/main" id="{79EC8AE4-5ED5-4932-AC72-FA3AD04B39C6}"/>
              </a:ext>
            </a:extLst>
          </p:cNvPr>
          <p:cNvPicPr>
            <a:picLocks noChangeAspect="1"/>
          </p:cNvPicPr>
          <p:nvPr/>
        </p:nvPicPr>
        <p:blipFill>
          <a:blip r:embed="rId4"/>
          <a:stretch>
            <a:fillRect/>
          </a:stretch>
        </p:blipFill>
        <p:spPr>
          <a:xfrm>
            <a:off x="560065" y="1980961"/>
            <a:ext cx="7021829" cy="1280637"/>
          </a:xfrm>
          <a:prstGeom prst="rect">
            <a:avLst/>
          </a:prstGeom>
        </p:spPr>
      </p:pic>
      <p:pic>
        <p:nvPicPr>
          <p:cNvPr id="10" name="Picture 9">
            <a:extLst>
              <a:ext uri="{FF2B5EF4-FFF2-40B4-BE49-F238E27FC236}">
                <a16:creationId xmlns:a16="http://schemas.microsoft.com/office/drawing/2014/main" id="{E3172E57-D81C-4A58-A8BA-C0ECDB193FD3}"/>
              </a:ext>
            </a:extLst>
          </p:cNvPr>
          <p:cNvPicPr>
            <a:picLocks noChangeAspect="1"/>
          </p:cNvPicPr>
          <p:nvPr/>
        </p:nvPicPr>
        <p:blipFill>
          <a:blip r:embed="rId5"/>
          <a:stretch>
            <a:fillRect/>
          </a:stretch>
        </p:blipFill>
        <p:spPr>
          <a:xfrm>
            <a:off x="560066" y="3611412"/>
            <a:ext cx="7021830" cy="1174432"/>
          </a:xfrm>
          <a:prstGeom prst="rect">
            <a:avLst/>
          </a:prstGeom>
        </p:spPr>
      </p:pic>
      <p:sp>
        <p:nvSpPr>
          <p:cNvPr id="14" name="!!s1">
            <a:extLst>
              <a:ext uri="{FF2B5EF4-FFF2-40B4-BE49-F238E27FC236}">
                <a16:creationId xmlns:a16="http://schemas.microsoft.com/office/drawing/2014/main" id="{5AB16576-31B2-404C-A911-26164532EEBA}"/>
              </a:ext>
            </a:extLst>
          </p:cNvPr>
          <p:cNvSpPr txBox="1">
            <a:spLocks noGrp="1"/>
          </p:cNvSpPr>
          <p:nvPr>
            <p:ph type="title"/>
          </p:nvPr>
        </p:nvSpPr>
        <p:spPr>
          <a:xfrm>
            <a:off x="-631391" y="0"/>
            <a:ext cx="3701682"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kern="100" dirty="0">
                <a:effectLst/>
                <a:latin typeface="Times New Roman" panose="02020603050405020304" pitchFamily="18" charset="0"/>
                <a:ea typeface="Aptos" panose="020B0004020202020204" pitchFamily="34" charset="0"/>
                <a:cs typeface="Times New Roman" panose="02020603050405020304" pitchFamily="18" charset="0"/>
              </a:rPr>
              <a:t>Code Breakdown</a:t>
            </a:r>
          </a:p>
        </p:txBody>
      </p:sp>
      <p:sp>
        <p:nvSpPr>
          <p:cNvPr id="2" name="Google Shape;419;p18">
            <a:extLst>
              <a:ext uri="{FF2B5EF4-FFF2-40B4-BE49-F238E27FC236}">
                <a16:creationId xmlns:a16="http://schemas.microsoft.com/office/drawing/2014/main" id="{3BCD63AF-52D6-2B16-D705-1AEFC34374CB}"/>
              </a:ext>
            </a:extLst>
          </p:cNvPr>
          <p:cNvSpPr/>
          <p:nvPr/>
        </p:nvSpPr>
        <p:spPr>
          <a:xfrm>
            <a:off x="-420524" y="-32310"/>
            <a:ext cx="2975717"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110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E51F82BA-6CD5-CDEA-F148-D8386A939B6E}"/>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89EE2BF9-FBCA-3010-7390-68D7D8E971B4}"/>
              </a:ext>
            </a:extLst>
          </p:cNvPr>
          <p:cNvSpPr txBox="1">
            <a:spLocks noGrp="1"/>
          </p:cNvSpPr>
          <p:nvPr>
            <p:ph type="title"/>
          </p:nvPr>
        </p:nvSpPr>
        <p:spPr>
          <a:xfrm>
            <a:off x="-480151" y="1867509"/>
            <a:ext cx="10104302" cy="1408482"/>
          </a:xfrm>
          <a:prstGeom prst="rect">
            <a:avLst/>
          </a:prstGeom>
        </p:spPr>
        <p:txBody>
          <a:bodyPr spcFirstLastPara="1" wrap="square" lIns="91425" tIns="91425" rIns="91425" bIns="91425" anchor="ctr" anchorCtr="0">
            <a:noAutofit/>
          </a:bodyPr>
          <a:lstStyle/>
          <a:p>
            <a:pPr>
              <a:lnSpc>
                <a:spcPct val="107000"/>
              </a:lnSpc>
              <a:spcAft>
                <a:spcPts val="800"/>
              </a:spcAft>
            </a:pPr>
            <a:r>
              <a:rPr lang="en-US" sz="3200" dirty="0">
                <a:latin typeface="Times New Roman" panose="02020603050405020304" pitchFamily="18" charset="0"/>
                <a:cs typeface="Times New Roman" panose="02020603050405020304" pitchFamily="18" charset="0"/>
              </a:rPr>
              <a:t>Training and Evaluation of </a:t>
            </a:r>
            <a:r>
              <a:rPr lang="en-US" sz="3200" dirty="0" err="1">
                <a:latin typeface="Times New Roman" panose="02020603050405020304" pitchFamily="18" charset="0"/>
                <a:cs typeface="Times New Roman" panose="02020603050405020304" pitchFamily="18" charset="0"/>
              </a:rPr>
              <a:t>RoBERTa</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XLNet</a:t>
            </a:r>
            <a:endParaRPr lang="fr-FR" sz="4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836D8CC6-999C-613F-396D-8D2C2E861CBD}"/>
              </a:ext>
            </a:extLst>
          </p:cNvPr>
          <p:cNvSpPr/>
          <p:nvPr/>
        </p:nvSpPr>
        <p:spPr>
          <a:xfrm>
            <a:off x="186227" y="2257963"/>
            <a:ext cx="8838132"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14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7437B32B-CACC-522D-5BCB-85F6312308EC}"/>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C903D57C-9EFB-41F1-512F-4CB1B92C6290}"/>
              </a:ext>
            </a:extLst>
          </p:cNvPr>
          <p:cNvSpPr txBox="1">
            <a:spLocks noGrp="1"/>
          </p:cNvSpPr>
          <p:nvPr>
            <p:ph type="title"/>
          </p:nvPr>
        </p:nvSpPr>
        <p:spPr>
          <a:xfrm>
            <a:off x="-1032908" y="-439235"/>
            <a:ext cx="6505660" cy="1408482"/>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Transfer Learning Architecture</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2" descr="A diagram of a diagram&#10;&#10;Description automatically generated">
            <a:extLst>
              <a:ext uri="{FF2B5EF4-FFF2-40B4-BE49-F238E27FC236}">
                <a16:creationId xmlns:a16="http://schemas.microsoft.com/office/drawing/2014/main" id="{97B029E9-709F-4A7C-8018-8CD2FA8699D0}"/>
              </a:ext>
            </a:extLst>
          </p:cNvPr>
          <p:cNvPicPr>
            <a:picLocks noChangeAspect="1"/>
          </p:cNvPicPr>
          <p:nvPr/>
        </p:nvPicPr>
        <p:blipFill>
          <a:blip r:embed="rId3"/>
          <a:stretch>
            <a:fillRect/>
          </a:stretch>
        </p:blipFill>
        <p:spPr>
          <a:xfrm>
            <a:off x="0" y="519336"/>
            <a:ext cx="9144000" cy="2446716"/>
          </a:xfrm>
          <a:prstGeom prst="rect">
            <a:avLst/>
          </a:prstGeom>
        </p:spPr>
      </p:pic>
      <p:pic>
        <p:nvPicPr>
          <p:cNvPr id="5" name="!!Picture4">
            <a:extLst>
              <a:ext uri="{FF2B5EF4-FFF2-40B4-BE49-F238E27FC236}">
                <a16:creationId xmlns:a16="http://schemas.microsoft.com/office/drawing/2014/main" id="{A3B1D73E-D164-68B7-B52A-3058FCCA906A}"/>
              </a:ext>
            </a:extLst>
          </p:cNvPr>
          <p:cNvPicPr>
            <a:picLocks noChangeAspect="1"/>
          </p:cNvPicPr>
          <p:nvPr/>
        </p:nvPicPr>
        <p:blipFill>
          <a:blip r:embed="rId4"/>
          <a:stretch>
            <a:fillRect/>
          </a:stretch>
        </p:blipFill>
        <p:spPr>
          <a:xfrm>
            <a:off x="1016927" y="2249730"/>
            <a:ext cx="1862603" cy="2755391"/>
          </a:xfrm>
          <a:prstGeom prst="rect">
            <a:avLst/>
          </a:prstGeom>
        </p:spPr>
      </p:pic>
      <p:sp>
        <p:nvSpPr>
          <p:cNvPr id="2" name="Google Shape;419;p18">
            <a:extLst>
              <a:ext uri="{FF2B5EF4-FFF2-40B4-BE49-F238E27FC236}">
                <a16:creationId xmlns:a16="http://schemas.microsoft.com/office/drawing/2014/main" id="{41B52CB1-D36E-F1DC-B716-98749F297CD0}"/>
              </a:ext>
            </a:extLst>
          </p:cNvPr>
          <p:cNvSpPr/>
          <p:nvPr/>
        </p:nvSpPr>
        <p:spPr>
          <a:xfrm>
            <a:off x="-420525" y="-32310"/>
            <a:ext cx="4872883"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0762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ECD214CC-6DC9-0AD8-683B-FB949AC5BF2D}"/>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00D89D8D-F66C-0A30-23A8-2C7E806CD30A}"/>
              </a:ext>
            </a:extLst>
          </p:cNvPr>
          <p:cNvSpPr txBox="1">
            <a:spLocks noGrp="1"/>
          </p:cNvSpPr>
          <p:nvPr>
            <p:ph type="title"/>
          </p:nvPr>
        </p:nvSpPr>
        <p:spPr>
          <a:xfrm>
            <a:off x="0" y="0"/>
            <a:ext cx="1609344"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Data Split</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2" descr="A computer screen shot of a program code">
            <a:extLst>
              <a:ext uri="{FF2B5EF4-FFF2-40B4-BE49-F238E27FC236}">
                <a16:creationId xmlns:a16="http://schemas.microsoft.com/office/drawing/2014/main" id="{8EC226B4-7CCA-06D5-9AC3-BAA37C11C407}"/>
              </a:ext>
            </a:extLst>
          </p:cNvPr>
          <p:cNvPicPr>
            <a:picLocks noChangeAspect="1"/>
          </p:cNvPicPr>
          <p:nvPr/>
        </p:nvPicPr>
        <p:blipFill>
          <a:blip r:embed="rId3"/>
          <a:srcRect l="9261" t="20184" r="11173" b="21713"/>
          <a:stretch/>
        </p:blipFill>
        <p:spPr>
          <a:xfrm>
            <a:off x="1368171" y="740675"/>
            <a:ext cx="4898517" cy="1848431"/>
          </a:xfrm>
          <a:prstGeom prst="rect">
            <a:avLst/>
          </a:prstGeom>
        </p:spPr>
      </p:pic>
      <p:sp>
        <p:nvSpPr>
          <p:cNvPr id="5" name="Rectangle 2">
            <a:extLst>
              <a:ext uri="{FF2B5EF4-FFF2-40B4-BE49-F238E27FC236}">
                <a16:creationId xmlns:a16="http://schemas.microsoft.com/office/drawing/2014/main" id="{4F7BCDA5-CD75-3917-2308-E419DD3DB928}"/>
              </a:ext>
            </a:extLst>
          </p:cNvPr>
          <p:cNvSpPr>
            <a:spLocks noChangeArrowheads="1"/>
          </p:cNvSpPr>
          <p:nvPr/>
        </p:nvSpPr>
        <p:spPr bwMode="auto">
          <a:xfrm>
            <a:off x="0" y="3663947"/>
            <a:ext cx="900988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chemeClr val="tx1"/>
                </a:solidFill>
                <a:latin typeface="Times New Roman" panose="02020603050405020304" pitchFamily="18" charset="0"/>
                <a:cs typeface="Times New Roman" panose="02020603050405020304" pitchFamily="18" charset="0"/>
              </a:rPr>
              <a:t>S</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plits the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dataset</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into</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training and testing sets using train_test_split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from</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sklearn.model_selection</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fr-FR" altLang="fr-FR" sz="1600" b="0" i="0" u="none" strike="noStrike" cap="none" normalizeH="0" baseline="0" dirty="0" err="1">
                <a:ln>
                  <a:noFill/>
                </a:ln>
                <a:solidFill>
                  <a:schemeClr val="accent3"/>
                </a:solidFill>
                <a:effectLst/>
                <a:latin typeface="Times New Roman" panose="02020603050405020304" pitchFamily="18" charset="0"/>
                <a:cs typeface="Times New Roman" panose="02020603050405020304" pitchFamily="18" charset="0"/>
              </a:rPr>
              <a:t>df_reviews</a:t>
            </a:r>
            <a:r>
              <a:rPr kumimoji="0" lang="fr-FR" altLang="fr-FR" sz="1600" b="0" i="0" u="none" strike="noStrike" cap="none" normalizeH="0" baseline="0" dirty="0">
                <a:ln>
                  <a:noFill/>
                </a:ln>
                <a:solidFill>
                  <a:schemeClr val="accent3"/>
                </a:solidFill>
                <a:effectLst/>
                <a:latin typeface="Times New Roman" panose="02020603050405020304" pitchFamily="18" charset="0"/>
                <a:cs typeface="Times New Roman" panose="02020603050405020304" pitchFamily="18" charset="0"/>
              </a:rPr>
              <a:t>['</a:t>
            </a:r>
            <a:r>
              <a:rPr kumimoji="0" lang="fr-FR" altLang="fr-FR" sz="1600" b="0" i="0" u="none" strike="noStrike" cap="none" normalizeH="0" baseline="0" dirty="0" err="1">
                <a:ln>
                  <a:noFill/>
                </a:ln>
                <a:solidFill>
                  <a:schemeClr val="accent3"/>
                </a:solidFill>
                <a:effectLst/>
                <a:latin typeface="Times New Roman" panose="02020603050405020304" pitchFamily="18" charset="0"/>
                <a:cs typeface="Times New Roman" panose="02020603050405020304" pitchFamily="18" charset="0"/>
              </a:rPr>
              <a:t>text</a:t>
            </a:r>
            <a:r>
              <a:rPr kumimoji="0" lang="fr-FR" altLang="fr-FR" sz="1600" b="0" i="0" u="none" strike="noStrike" cap="none" normalizeH="0" baseline="0" dirty="0">
                <a:ln>
                  <a:noFill/>
                </a:ln>
                <a:solidFill>
                  <a:schemeClr val="accent3"/>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column</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serves as the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feature</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set, and </a:t>
            </a:r>
            <a:r>
              <a:rPr kumimoji="0" lang="fr-FR" altLang="fr-FR" sz="1600" b="0" i="0" u="none" strike="noStrike" cap="none" normalizeH="0" baseline="0" dirty="0" err="1">
                <a:ln>
                  <a:noFill/>
                </a:ln>
                <a:solidFill>
                  <a:schemeClr val="accent3"/>
                </a:solidFill>
                <a:effectLst/>
                <a:latin typeface="Times New Roman" panose="02020603050405020304" pitchFamily="18" charset="0"/>
                <a:cs typeface="Times New Roman" panose="02020603050405020304" pitchFamily="18" charset="0"/>
              </a:rPr>
              <a:t>df_reviews</a:t>
            </a:r>
            <a:r>
              <a:rPr kumimoji="0" lang="fr-FR" altLang="fr-FR" sz="1600" b="0" i="0" u="none" strike="noStrike" cap="none" normalizeH="0" baseline="0" dirty="0">
                <a:ln>
                  <a:noFill/>
                </a:ln>
                <a:solidFill>
                  <a:schemeClr val="accent3"/>
                </a:solidFill>
                <a:effectLst/>
                <a:latin typeface="Times New Roman" panose="02020603050405020304" pitchFamily="18" charset="0"/>
                <a:cs typeface="Times New Roman" panose="02020603050405020304" pitchFamily="18" charset="0"/>
              </a:rPr>
              <a:t>['sentiment']</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is</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target</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label,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 of the data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allocated</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testing and 80% for training. The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random_state</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parameter</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ensures</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reproducibility</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setting a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seed</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the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random</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number</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fr-FR"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generator</a:t>
            </a:r>
            <a:r>
              <a:rPr kumimoji="0" lang="fr-FR" altLang="fr-FR"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1" name="!!TextBox10">
            <a:extLst>
              <a:ext uri="{FF2B5EF4-FFF2-40B4-BE49-F238E27FC236}">
                <a16:creationId xmlns:a16="http://schemas.microsoft.com/office/drawing/2014/main" id="{3DF252AD-7CE9-D542-4A29-9C6235FF1C19}"/>
              </a:ext>
            </a:extLst>
          </p:cNvPr>
          <p:cNvSpPr txBox="1"/>
          <p:nvPr/>
        </p:nvSpPr>
        <p:spPr>
          <a:xfrm>
            <a:off x="6675882" y="1589640"/>
            <a:ext cx="2651760" cy="276999"/>
          </a:xfrm>
          <a:prstGeom prst="rect">
            <a:avLst/>
          </a:prstGeom>
          <a:noFill/>
        </p:spPr>
        <p:txBody>
          <a:bodyPr wrap="square">
            <a:spAutoFit/>
          </a:bodyPr>
          <a:lstStyle/>
          <a:p>
            <a:r>
              <a:rPr lang="fr-FR" sz="1200" b="1" dirty="0">
                <a:latin typeface="Times New Roman" panose="02020603050405020304" pitchFamily="18" charset="0"/>
                <a:cs typeface="Times New Roman" panose="02020603050405020304" pitchFamily="18" charset="0"/>
              </a:rPr>
              <a:t> </a:t>
            </a:r>
            <a:r>
              <a:rPr lang="fr-FR" sz="1200" b="1" dirty="0" err="1">
                <a:latin typeface="Times New Roman" panose="02020603050405020304" pitchFamily="18" charset="0"/>
                <a:cs typeface="Times New Roman" panose="02020603050405020304" pitchFamily="18" charset="0"/>
              </a:rPr>
              <a:t>X_train</a:t>
            </a:r>
            <a:r>
              <a:rPr lang="fr-FR" sz="1200" b="1" dirty="0">
                <a:latin typeface="Times New Roman" panose="02020603050405020304" pitchFamily="18" charset="0"/>
                <a:cs typeface="Times New Roman" panose="02020603050405020304" pitchFamily="18" charset="0"/>
              </a:rPr>
              <a:t>, </a:t>
            </a:r>
            <a:r>
              <a:rPr lang="fr-FR" sz="1200" b="1" dirty="0" err="1">
                <a:latin typeface="Times New Roman" panose="02020603050405020304" pitchFamily="18" charset="0"/>
                <a:cs typeface="Times New Roman" panose="02020603050405020304" pitchFamily="18" charset="0"/>
              </a:rPr>
              <a:t>X_test</a:t>
            </a:r>
            <a:r>
              <a:rPr lang="fr-FR" sz="1200" b="1" dirty="0">
                <a:latin typeface="Times New Roman" panose="02020603050405020304" pitchFamily="18" charset="0"/>
                <a:cs typeface="Times New Roman" panose="02020603050405020304" pitchFamily="18" charset="0"/>
              </a:rPr>
              <a:t>, </a:t>
            </a:r>
            <a:r>
              <a:rPr lang="fr-FR" sz="1200" b="1" dirty="0" err="1">
                <a:latin typeface="Times New Roman" panose="02020603050405020304" pitchFamily="18" charset="0"/>
                <a:cs typeface="Times New Roman" panose="02020603050405020304" pitchFamily="18" charset="0"/>
              </a:rPr>
              <a:t>y_train</a:t>
            </a:r>
            <a:r>
              <a:rPr lang="fr-FR" sz="1200" b="1" dirty="0">
                <a:latin typeface="Times New Roman" panose="02020603050405020304" pitchFamily="18" charset="0"/>
                <a:cs typeface="Times New Roman" panose="02020603050405020304" pitchFamily="18" charset="0"/>
              </a:rPr>
              <a:t>, </a:t>
            </a:r>
            <a:r>
              <a:rPr lang="fr-FR" sz="1200" b="1" dirty="0" err="1">
                <a:latin typeface="Times New Roman" panose="02020603050405020304" pitchFamily="18" charset="0"/>
                <a:cs typeface="Times New Roman" panose="02020603050405020304" pitchFamily="18" charset="0"/>
              </a:rPr>
              <a:t>y_test</a:t>
            </a:r>
            <a:endParaRPr lang="fr-FR" sz="1200" b="1" dirty="0">
              <a:latin typeface="Times New Roman" panose="02020603050405020304" pitchFamily="18" charset="0"/>
              <a:cs typeface="Times New Roman" panose="02020603050405020304" pitchFamily="18" charset="0"/>
            </a:endParaRPr>
          </a:p>
        </p:txBody>
      </p:sp>
      <p:pic>
        <p:nvPicPr>
          <p:cNvPr id="16" name="!!Picture4">
            <a:extLst>
              <a:ext uri="{FF2B5EF4-FFF2-40B4-BE49-F238E27FC236}">
                <a16:creationId xmlns:a16="http://schemas.microsoft.com/office/drawing/2014/main" id="{E911B170-8564-6016-53F6-87AF496E7928}"/>
              </a:ext>
            </a:extLst>
          </p:cNvPr>
          <p:cNvPicPr>
            <a:picLocks noChangeAspect="1"/>
          </p:cNvPicPr>
          <p:nvPr/>
        </p:nvPicPr>
        <p:blipFill>
          <a:blip r:embed="rId4"/>
          <a:stretch>
            <a:fillRect/>
          </a:stretch>
        </p:blipFill>
        <p:spPr>
          <a:xfrm>
            <a:off x="0" y="3048000"/>
            <a:ext cx="9144000" cy="1989300"/>
          </a:xfrm>
          <a:prstGeom prst="rect">
            <a:avLst/>
          </a:prstGeom>
        </p:spPr>
      </p:pic>
      <p:sp>
        <p:nvSpPr>
          <p:cNvPr id="17" name="Arrow: Chevron 16">
            <a:extLst>
              <a:ext uri="{FF2B5EF4-FFF2-40B4-BE49-F238E27FC236}">
                <a16:creationId xmlns:a16="http://schemas.microsoft.com/office/drawing/2014/main" id="{54906B02-1F92-5C9B-B65B-8336FB1C3728}"/>
              </a:ext>
            </a:extLst>
          </p:cNvPr>
          <p:cNvSpPr/>
          <p:nvPr/>
        </p:nvSpPr>
        <p:spPr>
          <a:xfrm>
            <a:off x="14859" y="1457818"/>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B8A4B26-1F9E-9369-398E-019A7BD7DD49}"/>
              </a:ext>
            </a:extLst>
          </p:cNvPr>
          <p:cNvSpPr txBox="1"/>
          <p:nvPr/>
        </p:nvSpPr>
        <p:spPr>
          <a:xfrm>
            <a:off x="411861" y="1542136"/>
            <a:ext cx="2651760" cy="276999"/>
          </a:xfrm>
          <a:prstGeom prst="rect">
            <a:avLst/>
          </a:prstGeom>
          <a:noFill/>
        </p:spPr>
        <p:txBody>
          <a:bodyPr wrap="square">
            <a:spAutoFit/>
          </a:bodyPr>
          <a:lstStyle/>
          <a:p>
            <a:r>
              <a:rPr lang="fr-FR" sz="1200" b="1" dirty="0" err="1">
                <a:latin typeface="Times New Roman" panose="02020603050405020304" pitchFamily="18" charset="0"/>
                <a:cs typeface="Times New Roman" panose="02020603050405020304" pitchFamily="18" charset="0"/>
              </a:rPr>
              <a:t>df_reviews</a:t>
            </a:r>
            <a:endParaRPr lang="fr-FR" sz="1200" b="1" dirty="0">
              <a:latin typeface="Times New Roman" panose="02020603050405020304" pitchFamily="18" charset="0"/>
              <a:cs typeface="Times New Roman" panose="02020603050405020304" pitchFamily="18" charset="0"/>
            </a:endParaRPr>
          </a:p>
        </p:txBody>
      </p:sp>
      <p:sp>
        <p:nvSpPr>
          <p:cNvPr id="19" name="Arrow: Chevron 18">
            <a:extLst>
              <a:ext uri="{FF2B5EF4-FFF2-40B4-BE49-F238E27FC236}">
                <a16:creationId xmlns:a16="http://schemas.microsoft.com/office/drawing/2014/main" id="{1DEB51F0-6FB0-0C28-A5C2-9BEBEA110B2C}"/>
              </a:ext>
            </a:extLst>
          </p:cNvPr>
          <p:cNvSpPr/>
          <p:nvPr/>
        </p:nvSpPr>
        <p:spPr>
          <a:xfrm>
            <a:off x="6266688" y="1508882"/>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0CE0B01D-0DE3-F594-AC8F-415ACD645242}"/>
              </a:ext>
            </a:extLst>
          </p:cNvPr>
          <p:cNvSpPr/>
          <p:nvPr/>
        </p:nvSpPr>
        <p:spPr>
          <a:xfrm>
            <a:off x="-420524" y="-32310"/>
            <a:ext cx="2029868"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27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E3A5D5B0-F84F-21A5-C5E2-E9A09933434A}"/>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83585538-F66D-076E-9330-8C23F8B8E7ED}"/>
              </a:ext>
            </a:extLst>
          </p:cNvPr>
          <p:cNvSpPr txBox="1">
            <a:spLocks noGrp="1"/>
          </p:cNvSpPr>
          <p:nvPr>
            <p:ph type="title"/>
          </p:nvPr>
        </p:nvSpPr>
        <p:spPr>
          <a:xfrm>
            <a:off x="-1" y="0"/>
            <a:ext cx="2326943"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Map</a:t>
            </a:r>
            <a:r>
              <a:rPr lang="fr-FR" sz="2400" dirty="0">
                <a:latin typeface="Times New Roman" panose="02020603050405020304" pitchFamily="18" charset="0"/>
                <a:cs typeface="Times New Roman" panose="02020603050405020304" pitchFamily="18" charset="0"/>
              </a:rPr>
              <a:t> Sentiment</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10">
            <a:extLst>
              <a:ext uri="{FF2B5EF4-FFF2-40B4-BE49-F238E27FC236}">
                <a16:creationId xmlns:a16="http://schemas.microsoft.com/office/drawing/2014/main" id="{69598DDA-1A61-675C-4BEB-E9E49479127B}"/>
              </a:ext>
            </a:extLst>
          </p:cNvPr>
          <p:cNvSpPr txBox="1"/>
          <p:nvPr/>
        </p:nvSpPr>
        <p:spPr>
          <a:xfrm>
            <a:off x="7839456" y="1731072"/>
            <a:ext cx="2700528" cy="677108"/>
          </a:xfrm>
          <a:prstGeom prst="rect">
            <a:avLst/>
          </a:prstGeom>
          <a:noFill/>
        </p:spPr>
        <p:txBody>
          <a:bodyPr wrap="square">
            <a:spAutoFit/>
          </a:bodyPr>
          <a:lstStyle/>
          <a:p>
            <a:r>
              <a:rPr lang="fr-FR" sz="1200" b="1" dirty="0" err="1">
                <a:latin typeface="Times New Roman" panose="02020603050405020304" pitchFamily="18" charset="0"/>
                <a:cs typeface="Times New Roman" panose="02020603050405020304" pitchFamily="18" charset="0"/>
              </a:rPr>
              <a:t>Label</a:t>
            </a:r>
            <a:r>
              <a:rPr lang="fr-FR" dirty="0" err="1">
                <a:latin typeface="Times New Roman" panose="02020603050405020304" pitchFamily="18" charset="0"/>
                <a:cs typeface="Times New Roman" panose="02020603050405020304" pitchFamily="18" charset="0"/>
              </a:rPr>
              <a:t>_</a:t>
            </a:r>
            <a:r>
              <a:rPr lang="fr-FR" b="1" dirty="0" err="1">
                <a:latin typeface="Times New Roman" panose="02020603050405020304" pitchFamily="18" charset="0"/>
                <a:cs typeface="Times New Roman" panose="02020603050405020304" pitchFamily="18" charset="0"/>
              </a:rPr>
              <a:t>map</a:t>
            </a:r>
            <a:endParaRPr lang="fr-FR" b="1" dirty="0">
              <a:latin typeface="Times New Roman" panose="02020603050405020304" pitchFamily="18" charset="0"/>
              <a:cs typeface="Times New Roman" panose="02020603050405020304" pitchFamily="18" charset="0"/>
            </a:endParaRPr>
          </a:p>
          <a:p>
            <a:r>
              <a:rPr lang="fr-FR" sz="1200" b="1" dirty="0" err="1">
                <a:latin typeface="Times New Roman" panose="02020603050405020304" pitchFamily="18" charset="0"/>
                <a:cs typeface="Times New Roman" panose="02020603050405020304" pitchFamily="18" charset="0"/>
              </a:rPr>
              <a:t>y_train_numeric</a:t>
            </a:r>
            <a:endParaRPr lang="fr-FR" sz="1200" b="1" dirty="0">
              <a:latin typeface="Times New Roman" panose="02020603050405020304" pitchFamily="18" charset="0"/>
              <a:cs typeface="Times New Roman" panose="02020603050405020304" pitchFamily="18" charset="0"/>
            </a:endParaRPr>
          </a:p>
          <a:p>
            <a:r>
              <a:rPr lang="fr-FR" sz="1200" b="1" dirty="0" err="1">
                <a:latin typeface="Times New Roman" panose="02020603050405020304" pitchFamily="18" charset="0"/>
                <a:cs typeface="Times New Roman" panose="02020603050405020304" pitchFamily="18" charset="0"/>
              </a:rPr>
              <a:t>y_test_numeric</a:t>
            </a:r>
            <a:endParaRPr lang="fr-FR" sz="1200" b="1" dirty="0">
              <a:latin typeface="Times New Roman" panose="02020603050405020304" pitchFamily="18" charset="0"/>
              <a:cs typeface="Times New Roman" panose="02020603050405020304" pitchFamily="18" charset="0"/>
            </a:endParaRPr>
          </a:p>
        </p:txBody>
      </p:sp>
      <p:pic>
        <p:nvPicPr>
          <p:cNvPr id="6" name="!!Picture2" descr="A computer screen shot of a program code&#10;&#10;Description automatically generated">
            <a:extLst>
              <a:ext uri="{FF2B5EF4-FFF2-40B4-BE49-F238E27FC236}">
                <a16:creationId xmlns:a16="http://schemas.microsoft.com/office/drawing/2014/main" id="{7AE4727D-5276-09AF-F8A9-0788BDD52FD2}"/>
              </a:ext>
            </a:extLst>
          </p:cNvPr>
          <p:cNvPicPr>
            <a:picLocks noChangeAspect="1"/>
          </p:cNvPicPr>
          <p:nvPr/>
        </p:nvPicPr>
        <p:blipFill>
          <a:blip r:embed="rId3"/>
          <a:srcRect l="8933" t="25457" r="10533" b="23938"/>
          <a:stretch/>
        </p:blipFill>
        <p:spPr>
          <a:xfrm>
            <a:off x="182880" y="633983"/>
            <a:ext cx="7363968" cy="1774197"/>
          </a:xfrm>
          <a:prstGeom prst="rect">
            <a:avLst/>
          </a:prstGeom>
        </p:spPr>
      </p:pic>
      <p:pic>
        <p:nvPicPr>
          <p:cNvPr id="8" name="!!Picture4">
            <a:extLst>
              <a:ext uri="{FF2B5EF4-FFF2-40B4-BE49-F238E27FC236}">
                <a16:creationId xmlns:a16="http://schemas.microsoft.com/office/drawing/2014/main" id="{7981AF02-CDAB-2709-AA7B-60205A5C8480}"/>
              </a:ext>
            </a:extLst>
          </p:cNvPr>
          <p:cNvPicPr>
            <a:picLocks noChangeAspect="1"/>
          </p:cNvPicPr>
          <p:nvPr/>
        </p:nvPicPr>
        <p:blipFill>
          <a:blip r:embed="rId4"/>
          <a:stretch>
            <a:fillRect/>
          </a:stretch>
        </p:blipFill>
        <p:spPr>
          <a:xfrm>
            <a:off x="0" y="3144003"/>
            <a:ext cx="9144000" cy="1757190"/>
          </a:xfrm>
          <a:prstGeom prst="rect">
            <a:avLst/>
          </a:prstGeom>
        </p:spPr>
      </p:pic>
      <p:sp>
        <p:nvSpPr>
          <p:cNvPr id="9" name="Arrow: Chevron 8">
            <a:extLst>
              <a:ext uri="{FF2B5EF4-FFF2-40B4-BE49-F238E27FC236}">
                <a16:creationId xmlns:a16="http://schemas.microsoft.com/office/drawing/2014/main" id="{48257818-5BF0-3BE8-6F66-F7778F238909}"/>
              </a:ext>
            </a:extLst>
          </p:cNvPr>
          <p:cNvSpPr/>
          <p:nvPr/>
        </p:nvSpPr>
        <p:spPr>
          <a:xfrm>
            <a:off x="7546848" y="1381977"/>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078B2006-B97C-F98F-4A49-C8D12A7D0CDB}"/>
              </a:ext>
            </a:extLst>
          </p:cNvPr>
          <p:cNvSpPr/>
          <p:nvPr/>
        </p:nvSpPr>
        <p:spPr>
          <a:xfrm>
            <a:off x="-420524" y="-32310"/>
            <a:ext cx="2747466"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87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87AFE646-135B-5CA4-CF42-743556FAA5CF}"/>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2443F231-10D6-451D-9A33-964D91C5A5C9}"/>
              </a:ext>
            </a:extLst>
          </p:cNvPr>
          <p:cNvSpPr txBox="1">
            <a:spLocks noGrp="1"/>
          </p:cNvSpPr>
          <p:nvPr>
            <p:ph type="title"/>
          </p:nvPr>
        </p:nvSpPr>
        <p:spPr>
          <a:xfrm>
            <a:off x="0" y="0"/>
            <a:ext cx="1914144"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Tokenization</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ECDC5CB-8081-68B5-25B6-35870713AB97}"/>
              </a:ext>
            </a:extLst>
          </p:cNvPr>
          <p:cNvSpPr txBox="1"/>
          <p:nvPr/>
        </p:nvSpPr>
        <p:spPr>
          <a:xfrm rot="17988682">
            <a:off x="7497881" y="1303678"/>
            <a:ext cx="2651760" cy="430887"/>
          </a:xfrm>
          <a:prstGeom prst="rect">
            <a:avLst/>
          </a:prstGeom>
          <a:noFill/>
        </p:spPr>
        <p:txBody>
          <a:bodyPr wrap="square">
            <a:spAutoFit/>
          </a:bodyPr>
          <a:lstStyle/>
          <a:p>
            <a:r>
              <a:rPr lang="fr-FR" sz="1100" b="1" dirty="0" err="1">
                <a:latin typeface="Times New Roman" panose="02020603050405020304" pitchFamily="18" charset="0"/>
                <a:cs typeface="Times New Roman" panose="02020603050405020304" pitchFamily="18" charset="0"/>
              </a:rPr>
              <a:t>train_encodings_xlnet</a:t>
            </a:r>
            <a:endParaRPr lang="fr-FR" sz="1100" b="1" dirty="0">
              <a:latin typeface="Times New Roman" panose="02020603050405020304" pitchFamily="18" charset="0"/>
              <a:cs typeface="Times New Roman" panose="02020603050405020304" pitchFamily="18" charset="0"/>
            </a:endParaRPr>
          </a:p>
          <a:p>
            <a:r>
              <a:rPr lang="fr-FR" sz="1100" b="1" dirty="0" err="1">
                <a:latin typeface="Times New Roman" panose="02020603050405020304" pitchFamily="18" charset="0"/>
                <a:cs typeface="Times New Roman" panose="02020603050405020304" pitchFamily="18" charset="0"/>
              </a:rPr>
              <a:t>test_encodings_xlnet</a:t>
            </a:r>
            <a:endParaRPr lang="fr-FR" sz="1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9DFFBA-BF13-91EA-87A7-50337F0D9D1B}"/>
              </a:ext>
            </a:extLst>
          </p:cNvPr>
          <p:cNvSpPr txBox="1"/>
          <p:nvPr/>
        </p:nvSpPr>
        <p:spPr>
          <a:xfrm>
            <a:off x="320239" y="1252977"/>
            <a:ext cx="1347216" cy="954107"/>
          </a:xfrm>
          <a:prstGeom prst="rect">
            <a:avLst/>
          </a:prstGeom>
          <a:noFill/>
        </p:spPr>
        <p:txBody>
          <a:bodyPr wrap="square">
            <a:spAutoFit/>
          </a:bodyPr>
          <a:lstStyle/>
          <a:p>
            <a:r>
              <a:rPr lang="fr-FR" sz="1400" b="1" dirty="0" err="1">
                <a:latin typeface="Times New Roman" panose="02020603050405020304" pitchFamily="18" charset="0"/>
                <a:cs typeface="Times New Roman" panose="02020603050405020304" pitchFamily="18" charset="0"/>
              </a:rPr>
              <a:t>X_train</a:t>
            </a:r>
            <a:r>
              <a:rPr lang="fr-FR" sz="1400" b="1" dirty="0">
                <a:latin typeface="Times New Roman" panose="02020603050405020304" pitchFamily="18" charset="0"/>
                <a:cs typeface="Times New Roman" panose="02020603050405020304" pitchFamily="18" charset="0"/>
              </a:rPr>
              <a:t> </a:t>
            </a:r>
          </a:p>
          <a:p>
            <a:r>
              <a:rPr lang="fr-FR" sz="1400" b="1" dirty="0" err="1">
                <a:latin typeface="Times New Roman" panose="02020603050405020304" pitchFamily="18" charset="0"/>
                <a:cs typeface="Times New Roman" panose="02020603050405020304" pitchFamily="18" charset="0"/>
              </a:rPr>
              <a:t>X_test</a:t>
            </a:r>
            <a:r>
              <a:rPr lang="fr-FR" sz="1400" b="1" dirty="0">
                <a:latin typeface="Times New Roman" panose="02020603050405020304" pitchFamily="18" charset="0"/>
                <a:cs typeface="Times New Roman" panose="02020603050405020304" pitchFamily="18" charset="0"/>
              </a:rPr>
              <a:t> </a:t>
            </a:r>
          </a:p>
          <a:p>
            <a:r>
              <a:rPr lang="fr-FR" sz="1400" b="1" dirty="0" err="1">
                <a:latin typeface="Times New Roman" panose="02020603050405020304" pitchFamily="18" charset="0"/>
                <a:cs typeface="Times New Roman" panose="02020603050405020304" pitchFamily="18" charset="0"/>
              </a:rPr>
              <a:t>y_train</a:t>
            </a:r>
            <a:endParaRPr lang="fr-FR" sz="1400" b="1" dirty="0">
              <a:latin typeface="Times New Roman" panose="02020603050405020304" pitchFamily="18" charset="0"/>
              <a:cs typeface="Times New Roman" panose="02020603050405020304" pitchFamily="18" charset="0"/>
            </a:endParaRPr>
          </a:p>
          <a:p>
            <a:r>
              <a:rPr lang="fr-FR" sz="1400" b="1" dirty="0" err="1">
                <a:latin typeface="Times New Roman" panose="02020603050405020304" pitchFamily="18" charset="0"/>
                <a:cs typeface="Times New Roman" panose="02020603050405020304" pitchFamily="18" charset="0"/>
              </a:rPr>
              <a:t>y_test</a:t>
            </a:r>
            <a:endParaRPr lang="fr-FR" sz="1400" b="1" dirty="0">
              <a:latin typeface="Times New Roman" panose="02020603050405020304" pitchFamily="18" charset="0"/>
              <a:cs typeface="Times New Roman" panose="02020603050405020304" pitchFamily="18" charset="0"/>
            </a:endParaRPr>
          </a:p>
        </p:txBody>
      </p:sp>
      <p:pic>
        <p:nvPicPr>
          <p:cNvPr id="24" name="!!Picture4">
            <a:extLst>
              <a:ext uri="{FF2B5EF4-FFF2-40B4-BE49-F238E27FC236}">
                <a16:creationId xmlns:a16="http://schemas.microsoft.com/office/drawing/2014/main" id="{0DB77081-CD59-ADED-BA62-5FC0B0FDFE83}"/>
              </a:ext>
            </a:extLst>
          </p:cNvPr>
          <p:cNvPicPr>
            <a:picLocks noChangeAspect="1"/>
          </p:cNvPicPr>
          <p:nvPr/>
        </p:nvPicPr>
        <p:blipFill>
          <a:blip r:embed="rId3"/>
          <a:srcRect/>
          <a:stretch/>
        </p:blipFill>
        <p:spPr>
          <a:xfrm>
            <a:off x="505587" y="2707588"/>
            <a:ext cx="8318174" cy="2274557"/>
          </a:xfrm>
          <a:prstGeom prst="rect">
            <a:avLst/>
          </a:prstGeom>
        </p:spPr>
      </p:pic>
      <p:sp>
        <p:nvSpPr>
          <p:cNvPr id="25" name="Arrow: Chevron 24">
            <a:extLst>
              <a:ext uri="{FF2B5EF4-FFF2-40B4-BE49-F238E27FC236}">
                <a16:creationId xmlns:a16="http://schemas.microsoft.com/office/drawing/2014/main" id="{B8FDBF96-CFEA-4D9D-E3D1-C2F0BE3A17AE}"/>
              </a:ext>
            </a:extLst>
          </p:cNvPr>
          <p:cNvSpPr/>
          <p:nvPr/>
        </p:nvSpPr>
        <p:spPr>
          <a:xfrm>
            <a:off x="0" y="1510773"/>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6" name="Arrow: Chevron 25">
            <a:extLst>
              <a:ext uri="{FF2B5EF4-FFF2-40B4-BE49-F238E27FC236}">
                <a16:creationId xmlns:a16="http://schemas.microsoft.com/office/drawing/2014/main" id="{A9CE4458-3654-F0DB-0BD7-5643B9820020}"/>
              </a:ext>
            </a:extLst>
          </p:cNvPr>
          <p:cNvSpPr/>
          <p:nvPr/>
        </p:nvSpPr>
        <p:spPr>
          <a:xfrm>
            <a:off x="7927672" y="1510773"/>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pic>
        <p:nvPicPr>
          <p:cNvPr id="3" name="!!Picture2">
            <a:extLst>
              <a:ext uri="{FF2B5EF4-FFF2-40B4-BE49-F238E27FC236}">
                <a16:creationId xmlns:a16="http://schemas.microsoft.com/office/drawing/2014/main" id="{935D06A8-96E2-AD72-3AEA-647471062828}"/>
              </a:ext>
            </a:extLst>
          </p:cNvPr>
          <p:cNvPicPr>
            <a:picLocks noChangeAspect="1"/>
          </p:cNvPicPr>
          <p:nvPr/>
        </p:nvPicPr>
        <p:blipFill>
          <a:blip r:embed="rId4"/>
          <a:srcRect l="6225" t="19253" r="7208" b="18954"/>
          <a:stretch/>
        </p:blipFill>
        <p:spPr>
          <a:xfrm>
            <a:off x="1084996" y="736626"/>
            <a:ext cx="6714699" cy="1731313"/>
          </a:xfrm>
          <a:prstGeom prst="rect">
            <a:avLst/>
          </a:prstGeom>
        </p:spPr>
      </p:pic>
      <p:sp>
        <p:nvSpPr>
          <p:cNvPr id="2" name="Google Shape;419;p18">
            <a:extLst>
              <a:ext uri="{FF2B5EF4-FFF2-40B4-BE49-F238E27FC236}">
                <a16:creationId xmlns:a16="http://schemas.microsoft.com/office/drawing/2014/main" id="{64DB5196-2837-1D48-3F75-8ADF309D7280}"/>
              </a:ext>
            </a:extLst>
          </p:cNvPr>
          <p:cNvSpPr/>
          <p:nvPr/>
        </p:nvSpPr>
        <p:spPr>
          <a:xfrm>
            <a:off x="-420524" y="-32310"/>
            <a:ext cx="2334668"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73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D82BED87-686C-78F4-01BB-3AF599337BB2}"/>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BEFAD227-3D57-4899-9713-5EE77D652490}"/>
              </a:ext>
            </a:extLst>
          </p:cNvPr>
          <p:cNvSpPr txBox="1">
            <a:spLocks noGrp="1"/>
          </p:cNvSpPr>
          <p:nvPr>
            <p:ph type="title"/>
          </p:nvPr>
        </p:nvSpPr>
        <p:spPr>
          <a:xfrm>
            <a:off x="0" y="0"/>
            <a:ext cx="1914144"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Tokenization</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99E2E90-56C0-61AC-D82A-D2C0FA01F065}"/>
              </a:ext>
            </a:extLst>
          </p:cNvPr>
          <p:cNvSpPr txBox="1"/>
          <p:nvPr/>
        </p:nvSpPr>
        <p:spPr>
          <a:xfrm rot="17988682">
            <a:off x="7497881" y="1303678"/>
            <a:ext cx="2651760" cy="430887"/>
          </a:xfrm>
          <a:prstGeom prst="rect">
            <a:avLst/>
          </a:prstGeom>
          <a:noFill/>
        </p:spPr>
        <p:txBody>
          <a:bodyPr wrap="square">
            <a:spAutoFit/>
          </a:bodyPr>
          <a:lstStyle/>
          <a:p>
            <a:r>
              <a:rPr lang="fr-FR" sz="1100" b="1" dirty="0" err="1">
                <a:latin typeface="Times New Roman" panose="02020603050405020304" pitchFamily="18" charset="0"/>
                <a:cs typeface="Times New Roman" panose="02020603050405020304" pitchFamily="18" charset="0"/>
              </a:rPr>
              <a:t>train_encodings_xlnet</a:t>
            </a:r>
            <a:endParaRPr lang="fr-FR" sz="1100" b="1" dirty="0">
              <a:latin typeface="Times New Roman" panose="02020603050405020304" pitchFamily="18" charset="0"/>
              <a:cs typeface="Times New Roman" panose="02020603050405020304" pitchFamily="18" charset="0"/>
            </a:endParaRPr>
          </a:p>
          <a:p>
            <a:r>
              <a:rPr lang="fr-FR" sz="1100" b="1" dirty="0" err="1">
                <a:latin typeface="Times New Roman" panose="02020603050405020304" pitchFamily="18" charset="0"/>
                <a:cs typeface="Times New Roman" panose="02020603050405020304" pitchFamily="18" charset="0"/>
              </a:rPr>
              <a:t>test_encodings_xlnet</a:t>
            </a:r>
            <a:endParaRPr lang="fr-FR" sz="1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B85EBDE-4012-4FA6-563F-B76BC11EE282}"/>
              </a:ext>
            </a:extLst>
          </p:cNvPr>
          <p:cNvSpPr txBox="1"/>
          <p:nvPr/>
        </p:nvSpPr>
        <p:spPr>
          <a:xfrm>
            <a:off x="320239" y="1252977"/>
            <a:ext cx="1347216" cy="954107"/>
          </a:xfrm>
          <a:prstGeom prst="rect">
            <a:avLst/>
          </a:prstGeom>
          <a:noFill/>
        </p:spPr>
        <p:txBody>
          <a:bodyPr wrap="square">
            <a:spAutoFit/>
          </a:bodyPr>
          <a:lstStyle/>
          <a:p>
            <a:r>
              <a:rPr lang="fr-FR" sz="1400" b="1" dirty="0" err="1">
                <a:latin typeface="Times New Roman" panose="02020603050405020304" pitchFamily="18" charset="0"/>
                <a:cs typeface="Times New Roman" panose="02020603050405020304" pitchFamily="18" charset="0"/>
              </a:rPr>
              <a:t>X_train</a:t>
            </a:r>
            <a:r>
              <a:rPr lang="fr-FR" sz="1400" b="1" dirty="0">
                <a:latin typeface="Times New Roman" panose="02020603050405020304" pitchFamily="18" charset="0"/>
                <a:cs typeface="Times New Roman" panose="02020603050405020304" pitchFamily="18" charset="0"/>
              </a:rPr>
              <a:t> </a:t>
            </a:r>
          </a:p>
          <a:p>
            <a:r>
              <a:rPr lang="fr-FR" sz="1400" b="1" dirty="0" err="1">
                <a:latin typeface="Times New Roman" panose="02020603050405020304" pitchFamily="18" charset="0"/>
                <a:cs typeface="Times New Roman" panose="02020603050405020304" pitchFamily="18" charset="0"/>
              </a:rPr>
              <a:t>X_test</a:t>
            </a:r>
            <a:r>
              <a:rPr lang="fr-FR" sz="1400" b="1" dirty="0">
                <a:latin typeface="Times New Roman" panose="02020603050405020304" pitchFamily="18" charset="0"/>
                <a:cs typeface="Times New Roman" panose="02020603050405020304" pitchFamily="18" charset="0"/>
              </a:rPr>
              <a:t> </a:t>
            </a:r>
          </a:p>
          <a:p>
            <a:r>
              <a:rPr lang="fr-FR" sz="1400" b="1" dirty="0" err="1">
                <a:latin typeface="Times New Roman" panose="02020603050405020304" pitchFamily="18" charset="0"/>
                <a:cs typeface="Times New Roman" panose="02020603050405020304" pitchFamily="18" charset="0"/>
              </a:rPr>
              <a:t>y_train</a:t>
            </a:r>
            <a:endParaRPr lang="fr-FR" sz="1400" b="1" dirty="0">
              <a:latin typeface="Times New Roman" panose="02020603050405020304" pitchFamily="18" charset="0"/>
              <a:cs typeface="Times New Roman" panose="02020603050405020304" pitchFamily="18" charset="0"/>
            </a:endParaRPr>
          </a:p>
          <a:p>
            <a:r>
              <a:rPr lang="fr-FR" sz="1400" b="1" dirty="0" err="1">
                <a:latin typeface="Times New Roman" panose="02020603050405020304" pitchFamily="18" charset="0"/>
                <a:cs typeface="Times New Roman" panose="02020603050405020304" pitchFamily="18" charset="0"/>
              </a:rPr>
              <a:t>y_test</a:t>
            </a:r>
            <a:endParaRPr lang="fr-FR" sz="1400" b="1" dirty="0">
              <a:latin typeface="Times New Roman" panose="02020603050405020304" pitchFamily="18" charset="0"/>
              <a:cs typeface="Times New Roman" panose="02020603050405020304" pitchFamily="18" charset="0"/>
            </a:endParaRPr>
          </a:p>
        </p:txBody>
      </p:sp>
      <p:pic>
        <p:nvPicPr>
          <p:cNvPr id="22" name="!!Picture2" descr="A screen shot of a computer program&#10;&#10;Description automatically generated">
            <a:extLst>
              <a:ext uri="{FF2B5EF4-FFF2-40B4-BE49-F238E27FC236}">
                <a16:creationId xmlns:a16="http://schemas.microsoft.com/office/drawing/2014/main" id="{ED2D94F4-2784-D9B1-8893-CDF38C30D152}"/>
              </a:ext>
            </a:extLst>
          </p:cNvPr>
          <p:cNvPicPr>
            <a:picLocks noChangeAspect="1"/>
          </p:cNvPicPr>
          <p:nvPr/>
        </p:nvPicPr>
        <p:blipFill>
          <a:blip r:embed="rId3"/>
          <a:srcRect l="6272" t="18967" r="8104" b="18429"/>
          <a:stretch/>
        </p:blipFill>
        <p:spPr>
          <a:xfrm>
            <a:off x="1249680" y="747150"/>
            <a:ext cx="6644640" cy="1754887"/>
          </a:xfrm>
          <a:prstGeom prst="rect">
            <a:avLst/>
          </a:prstGeom>
        </p:spPr>
      </p:pic>
      <p:pic>
        <p:nvPicPr>
          <p:cNvPr id="24" name="!!Picture4">
            <a:extLst>
              <a:ext uri="{FF2B5EF4-FFF2-40B4-BE49-F238E27FC236}">
                <a16:creationId xmlns:a16="http://schemas.microsoft.com/office/drawing/2014/main" id="{A42BA14B-E995-CAF5-0DAF-E47ECCE3CE8E}"/>
              </a:ext>
            </a:extLst>
          </p:cNvPr>
          <p:cNvPicPr>
            <a:picLocks noChangeAspect="1"/>
          </p:cNvPicPr>
          <p:nvPr/>
        </p:nvPicPr>
        <p:blipFill>
          <a:blip r:embed="rId4"/>
          <a:stretch>
            <a:fillRect/>
          </a:stretch>
        </p:blipFill>
        <p:spPr>
          <a:xfrm>
            <a:off x="505587" y="2796990"/>
            <a:ext cx="8318174" cy="2276553"/>
          </a:xfrm>
          <a:prstGeom prst="rect">
            <a:avLst/>
          </a:prstGeom>
        </p:spPr>
      </p:pic>
      <p:sp>
        <p:nvSpPr>
          <p:cNvPr id="25" name="Arrow: Chevron 24">
            <a:extLst>
              <a:ext uri="{FF2B5EF4-FFF2-40B4-BE49-F238E27FC236}">
                <a16:creationId xmlns:a16="http://schemas.microsoft.com/office/drawing/2014/main" id="{E0F5D46A-CCD0-B94A-2D7D-32B8945090AA}"/>
              </a:ext>
            </a:extLst>
          </p:cNvPr>
          <p:cNvSpPr/>
          <p:nvPr/>
        </p:nvSpPr>
        <p:spPr>
          <a:xfrm>
            <a:off x="0" y="1510773"/>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6" name="Arrow: Chevron 25">
            <a:extLst>
              <a:ext uri="{FF2B5EF4-FFF2-40B4-BE49-F238E27FC236}">
                <a16:creationId xmlns:a16="http://schemas.microsoft.com/office/drawing/2014/main" id="{8C1D7E7E-3508-5B64-035D-7878EFB6BCF9}"/>
              </a:ext>
            </a:extLst>
          </p:cNvPr>
          <p:cNvSpPr/>
          <p:nvPr/>
        </p:nvSpPr>
        <p:spPr>
          <a:xfrm>
            <a:off x="7927672" y="1510773"/>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9273C545-E433-03F2-21D7-13C491FE2DB8}"/>
              </a:ext>
            </a:extLst>
          </p:cNvPr>
          <p:cNvSpPr/>
          <p:nvPr/>
        </p:nvSpPr>
        <p:spPr>
          <a:xfrm>
            <a:off x="-420524" y="-32310"/>
            <a:ext cx="2411694"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83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25" grpId="0" animBg="1"/>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69367EE5-F983-940D-751F-A121B2CE600E}"/>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D40B1222-A2AF-6931-373E-8538A6218E4E}"/>
              </a:ext>
            </a:extLst>
          </p:cNvPr>
          <p:cNvSpPr txBox="1">
            <a:spLocks noGrp="1"/>
          </p:cNvSpPr>
          <p:nvPr>
            <p:ph type="title"/>
          </p:nvPr>
        </p:nvSpPr>
        <p:spPr>
          <a:xfrm>
            <a:off x="-180561" y="-44235"/>
            <a:ext cx="235305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Custom </a:t>
            </a:r>
            <a:r>
              <a:rPr lang="fr-FR" sz="2400" dirty="0" err="1">
                <a:latin typeface="Times New Roman" panose="02020603050405020304" pitchFamily="18" charset="0"/>
                <a:cs typeface="Times New Roman" panose="02020603050405020304" pitchFamily="18" charset="0"/>
              </a:rPr>
              <a:t>Datase</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92E177B2-CB48-2418-4F96-3BAA5BD71712}"/>
              </a:ext>
            </a:extLst>
          </p:cNvPr>
          <p:cNvSpPr txBox="1"/>
          <p:nvPr/>
        </p:nvSpPr>
        <p:spPr>
          <a:xfrm rot="18539635">
            <a:off x="7479110" y="1011790"/>
            <a:ext cx="2651760" cy="430887"/>
          </a:xfrm>
          <a:prstGeom prst="rect">
            <a:avLst/>
          </a:prstGeom>
          <a:noFill/>
        </p:spPr>
        <p:txBody>
          <a:bodyPr wrap="square">
            <a:spAutoFit/>
          </a:bodyPr>
          <a:lstStyle/>
          <a:p>
            <a:r>
              <a:rPr lang="fr-FR" sz="1100" b="1" dirty="0">
                <a:latin typeface="Times New Roman" panose="02020603050405020304" pitchFamily="18" charset="0"/>
                <a:cs typeface="Times New Roman" panose="02020603050405020304" pitchFamily="18" charset="0"/>
              </a:rPr>
              <a:t>train_encodings_xlnet</a:t>
            </a:r>
          </a:p>
          <a:p>
            <a:r>
              <a:rPr lang="fr-FR" sz="1100" b="1" dirty="0" err="1">
                <a:latin typeface="Times New Roman" panose="02020603050405020304" pitchFamily="18" charset="0"/>
                <a:cs typeface="Times New Roman" panose="02020603050405020304" pitchFamily="18" charset="0"/>
              </a:rPr>
              <a:t>test_encodings_xlnet</a:t>
            </a:r>
            <a:endParaRPr lang="fr-FR" sz="1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415837E-151C-83FA-4C77-34E7EAC33520}"/>
              </a:ext>
            </a:extLst>
          </p:cNvPr>
          <p:cNvSpPr txBox="1"/>
          <p:nvPr/>
        </p:nvSpPr>
        <p:spPr>
          <a:xfrm rot="18916674">
            <a:off x="-360904" y="896180"/>
            <a:ext cx="2995985" cy="430887"/>
          </a:xfrm>
          <a:prstGeom prst="rect">
            <a:avLst/>
          </a:prstGeom>
          <a:noFill/>
        </p:spPr>
        <p:txBody>
          <a:bodyPr wrap="square">
            <a:spAutoFit/>
          </a:bodyPr>
          <a:lstStyle/>
          <a:p>
            <a:r>
              <a:rPr lang="fr-FR" sz="1100" b="1" dirty="0">
                <a:latin typeface="Times New Roman" panose="02020603050405020304" pitchFamily="18" charset="0"/>
                <a:cs typeface="Times New Roman" panose="02020603050405020304" pitchFamily="18" charset="0"/>
              </a:rPr>
              <a:t>train_encodings_xlnet</a:t>
            </a:r>
          </a:p>
          <a:p>
            <a:r>
              <a:rPr lang="fr-FR" sz="1100" b="1" dirty="0" err="1">
                <a:latin typeface="Times New Roman" panose="02020603050405020304" pitchFamily="18" charset="0"/>
                <a:cs typeface="Times New Roman" panose="02020603050405020304" pitchFamily="18" charset="0"/>
              </a:rPr>
              <a:t>test_encodings_xlnet</a:t>
            </a:r>
            <a:endParaRPr lang="fr-FR" sz="1100" b="1" dirty="0">
              <a:latin typeface="Times New Roman" panose="02020603050405020304" pitchFamily="18" charset="0"/>
              <a:cs typeface="Times New Roman" panose="02020603050405020304" pitchFamily="18" charset="0"/>
            </a:endParaRPr>
          </a:p>
        </p:txBody>
      </p:sp>
      <p:pic>
        <p:nvPicPr>
          <p:cNvPr id="3" name="!!Picture2" descr="A computer screen shot of a program code&#10;&#10;Description automatically generated">
            <a:extLst>
              <a:ext uri="{FF2B5EF4-FFF2-40B4-BE49-F238E27FC236}">
                <a16:creationId xmlns:a16="http://schemas.microsoft.com/office/drawing/2014/main" id="{ECE39ED5-B2D8-06D1-116B-EBA6E6C5216C}"/>
              </a:ext>
            </a:extLst>
          </p:cNvPr>
          <p:cNvPicPr>
            <a:picLocks noChangeAspect="1"/>
          </p:cNvPicPr>
          <p:nvPr/>
        </p:nvPicPr>
        <p:blipFill>
          <a:blip r:embed="rId3"/>
          <a:srcRect l="6441" t="13215" r="6830" b="13271"/>
          <a:stretch/>
        </p:blipFill>
        <p:spPr>
          <a:xfrm>
            <a:off x="1487424" y="395607"/>
            <a:ext cx="6327372" cy="2654637"/>
          </a:xfrm>
          <a:prstGeom prst="rect">
            <a:avLst/>
          </a:prstGeom>
        </p:spPr>
      </p:pic>
      <p:pic>
        <p:nvPicPr>
          <p:cNvPr id="13" name="!!Picture4">
            <a:extLst>
              <a:ext uri="{FF2B5EF4-FFF2-40B4-BE49-F238E27FC236}">
                <a16:creationId xmlns:a16="http://schemas.microsoft.com/office/drawing/2014/main" id="{245D3A26-AB57-1698-5CED-C4FD2D06135B}"/>
              </a:ext>
            </a:extLst>
          </p:cNvPr>
          <p:cNvPicPr>
            <a:picLocks noChangeAspect="1"/>
          </p:cNvPicPr>
          <p:nvPr/>
        </p:nvPicPr>
        <p:blipFill>
          <a:blip r:embed="rId4"/>
          <a:stretch>
            <a:fillRect/>
          </a:stretch>
        </p:blipFill>
        <p:spPr>
          <a:xfrm>
            <a:off x="0" y="3134977"/>
            <a:ext cx="9144000" cy="2121279"/>
          </a:xfrm>
          <a:prstGeom prst="rect">
            <a:avLst/>
          </a:prstGeom>
        </p:spPr>
      </p:pic>
      <p:pic>
        <p:nvPicPr>
          <p:cNvPr id="5" name="Picture 4" descr="A computer screen shot of a black screen">
            <a:extLst>
              <a:ext uri="{FF2B5EF4-FFF2-40B4-BE49-F238E27FC236}">
                <a16:creationId xmlns:a16="http://schemas.microsoft.com/office/drawing/2014/main" id="{12322BBD-F590-C6A4-C5CD-E3B030DAD942}"/>
              </a:ext>
            </a:extLst>
          </p:cNvPr>
          <p:cNvPicPr>
            <a:picLocks noChangeAspect="1"/>
          </p:cNvPicPr>
          <p:nvPr/>
        </p:nvPicPr>
        <p:blipFill>
          <a:blip r:embed="rId5"/>
          <a:srcRect l="5600" t="15585" r="6267" b="14602"/>
          <a:stretch/>
        </p:blipFill>
        <p:spPr>
          <a:xfrm>
            <a:off x="2154459" y="-1722293"/>
            <a:ext cx="5660336" cy="1542014"/>
          </a:xfrm>
          <a:prstGeom prst="rect">
            <a:avLst/>
          </a:prstGeom>
        </p:spPr>
      </p:pic>
      <p:sp>
        <p:nvSpPr>
          <p:cNvPr id="6" name="Arrow: Chevron 5">
            <a:extLst>
              <a:ext uri="{FF2B5EF4-FFF2-40B4-BE49-F238E27FC236}">
                <a16:creationId xmlns:a16="http://schemas.microsoft.com/office/drawing/2014/main" id="{106162AD-CFF1-3050-B221-183C9094AAB3}"/>
              </a:ext>
            </a:extLst>
          </p:cNvPr>
          <p:cNvSpPr/>
          <p:nvPr/>
        </p:nvSpPr>
        <p:spPr>
          <a:xfrm>
            <a:off x="88036" y="962724"/>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8" name="Arrow: Chevron 7">
            <a:extLst>
              <a:ext uri="{FF2B5EF4-FFF2-40B4-BE49-F238E27FC236}">
                <a16:creationId xmlns:a16="http://schemas.microsoft.com/office/drawing/2014/main" id="{93CA3960-E939-66C6-2D6C-897DB61DDB42}"/>
              </a:ext>
            </a:extLst>
          </p:cNvPr>
          <p:cNvSpPr/>
          <p:nvPr/>
        </p:nvSpPr>
        <p:spPr>
          <a:xfrm>
            <a:off x="7814795" y="927782"/>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BC1D0F51-1F5B-DED3-CD0B-654B1B532251}"/>
              </a:ext>
            </a:extLst>
          </p:cNvPr>
          <p:cNvSpPr/>
          <p:nvPr/>
        </p:nvSpPr>
        <p:spPr>
          <a:xfrm>
            <a:off x="-476030" y="-37733"/>
            <a:ext cx="277358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5628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1D8D5466-E6FE-68BD-B82D-1E1F0DC9A4F8}"/>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AC60B0E9-5C43-A3DE-D1AF-EFEB6A614D30}"/>
              </a:ext>
            </a:extLst>
          </p:cNvPr>
          <p:cNvSpPr txBox="1">
            <a:spLocks noGrp="1"/>
          </p:cNvSpPr>
          <p:nvPr>
            <p:ph type="title"/>
          </p:nvPr>
        </p:nvSpPr>
        <p:spPr>
          <a:xfrm>
            <a:off x="-188644" y="-39077"/>
            <a:ext cx="235305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Define</a:t>
            </a:r>
            <a:r>
              <a:rPr lang="fr-FR" sz="2400" dirty="0">
                <a:latin typeface="Times New Roman" panose="02020603050405020304" pitchFamily="18" charset="0"/>
                <a:cs typeface="Times New Roman" panose="02020603050405020304" pitchFamily="18" charset="0"/>
              </a:rPr>
              <a:t> </a:t>
            </a:r>
            <a:r>
              <a:rPr lang="fr-FR" sz="2400" dirty="0" err="1">
                <a:latin typeface="Times New Roman" panose="02020603050405020304" pitchFamily="18" charset="0"/>
                <a:cs typeface="Times New Roman" panose="02020603050405020304" pitchFamily="18" charset="0"/>
              </a:rPr>
              <a:t>models</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2BA0AD3-E357-5FBE-0E7C-5DAE5C3A443D}"/>
              </a:ext>
            </a:extLst>
          </p:cNvPr>
          <p:cNvSpPr txBox="1"/>
          <p:nvPr/>
        </p:nvSpPr>
        <p:spPr>
          <a:xfrm rot="19388958">
            <a:off x="7835302" y="523770"/>
            <a:ext cx="2651760" cy="415498"/>
          </a:xfrm>
          <a:prstGeom prst="rect">
            <a:avLst/>
          </a:prstGeom>
          <a:noFill/>
        </p:spPr>
        <p:txBody>
          <a:bodyPr wrap="square">
            <a:spAutoFit/>
          </a:bodyPr>
          <a:lstStyle/>
          <a:p>
            <a:r>
              <a:rPr lang="fr-FR" sz="1100" b="1" dirty="0" err="1">
                <a:latin typeface="Times New Roman" panose="02020603050405020304" pitchFamily="18" charset="0"/>
                <a:cs typeface="Times New Roman" panose="02020603050405020304" pitchFamily="18" charset="0"/>
              </a:rPr>
              <a:t>model_roberta</a:t>
            </a:r>
            <a:endParaRPr lang="fr-FR" sz="1100" b="1" dirty="0">
              <a:latin typeface="Times New Roman" panose="02020603050405020304" pitchFamily="18" charset="0"/>
              <a:cs typeface="Times New Roman" panose="02020603050405020304" pitchFamily="18" charset="0"/>
            </a:endParaRPr>
          </a:p>
          <a:p>
            <a:r>
              <a:rPr lang="fr-FR" sz="1000" b="1" dirty="0" err="1">
                <a:latin typeface="Times New Roman" panose="02020603050405020304" pitchFamily="18" charset="0"/>
                <a:cs typeface="Times New Roman" panose="02020603050405020304" pitchFamily="18" charset="0"/>
              </a:rPr>
              <a:t>model_xlnet</a:t>
            </a:r>
            <a:endParaRPr lang="fr-FR" sz="1000" b="1" dirty="0">
              <a:latin typeface="Times New Roman" panose="02020603050405020304" pitchFamily="18" charset="0"/>
              <a:cs typeface="Times New Roman" panose="02020603050405020304" pitchFamily="18" charset="0"/>
            </a:endParaRPr>
          </a:p>
        </p:txBody>
      </p:sp>
      <p:pic>
        <p:nvPicPr>
          <p:cNvPr id="6" name="!!Picture2" descr="A black screen with white text&#10;&#10;Description automatically generated">
            <a:extLst>
              <a:ext uri="{FF2B5EF4-FFF2-40B4-BE49-F238E27FC236}">
                <a16:creationId xmlns:a16="http://schemas.microsoft.com/office/drawing/2014/main" id="{F5836AC6-207C-B59A-07B9-C5EACB7FAA69}"/>
              </a:ext>
            </a:extLst>
          </p:cNvPr>
          <p:cNvPicPr>
            <a:picLocks noChangeAspect="1"/>
          </p:cNvPicPr>
          <p:nvPr/>
        </p:nvPicPr>
        <p:blipFill>
          <a:blip r:embed="rId3"/>
          <a:srcRect l="6282" t="25455" r="6661" b="33897"/>
          <a:stretch/>
        </p:blipFill>
        <p:spPr>
          <a:xfrm>
            <a:off x="109728" y="731520"/>
            <a:ext cx="7583424" cy="916184"/>
          </a:xfrm>
          <a:prstGeom prst="rect">
            <a:avLst/>
          </a:prstGeom>
        </p:spPr>
      </p:pic>
      <p:pic>
        <p:nvPicPr>
          <p:cNvPr id="14" name="!!Picture4">
            <a:extLst>
              <a:ext uri="{FF2B5EF4-FFF2-40B4-BE49-F238E27FC236}">
                <a16:creationId xmlns:a16="http://schemas.microsoft.com/office/drawing/2014/main" id="{840B9A41-D5E7-F302-040C-1EDFE842EFAA}"/>
              </a:ext>
            </a:extLst>
          </p:cNvPr>
          <p:cNvPicPr>
            <a:picLocks noChangeAspect="1"/>
          </p:cNvPicPr>
          <p:nvPr/>
        </p:nvPicPr>
        <p:blipFill>
          <a:blip r:embed="rId4"/>
          <a:stretch>
            <a:fillRect/>
          </a:stretch>
        </p:blipFill>
        <p:spPr>
          <a:xfrm>
            <a:off x="0" y="3161918"/>
            <a:ext cx="9144000" cy="1379983"/>
          </a:xfrm>
          <a:prstGeom prst="rect">
            <a:avLst/>
          </a:prstGeom>
        </p:spPr>
      </p:pic>
      <p:sp>
        <p:nvSpPr>
          <p:cNvPr id="15" name="Arrow: Chevron 14">
            <a:extLst>
              <a:ext uri="{FF2B5EF4-FFF2-40B4-BE49-F238E27FC236}">
                <a16:creationId xmlns:a16="http://schemas.microsoft.com/office/drawing/2014/main" id="{5531CFDB-1779-718F-F67D-2725D32A2E67}"/>
              </a:ext>
            </a:extLst>
          </p:cNvPr>
          <p:cNvSpPr/>
          <p:nvPr/>
        </p:nvSpPr>
        <p:spPr>
          <a:xfrm>
            <a:off x="7771022" y="970355"/>
            <a:ext cx="409194" cy="438514"/>
          </a:xfrm>
          <a:prstGeom prst="chevron">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solidFill>
                <a:schemeClr val="tx1"/>
              </a:solidFill>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477DEF66-9045-B946-59BC-F54C1B72988C}"/>
              </a:ext>
            </a:extLst>
          </p:cNvPr>
          <p:cNvSpPr/>
          <p:nvPr/>
        </p:nvSpPr>
        <p:spPr>
          <a:xfrm>
            <a:off x="-420524" y="-32310"/>
            <a:ext cx="2584936"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399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6" name="!!title"/>
          <p:cNvSpPr txBox="1">
            <a:spLocks noGrp="1"/>
          </p:cNvSpPr>
          <p:nvPr>
            <p:ph type="title"/>
          </p:nvPr>
        </p:nvSpPr>
        <p:spPr>
          <a:xfrm>
            <a:off x="774192" y="2090622"/>
            <a:ext cx="7595616" cy="1408482"/>
          </a:xfrm>
          <a:prstGeom prst="rect">
            <a:avLst/>
          </a:prstGeom>
        </p:spPr>
        <p:txBody>
          <a:bodyPr spcFirstLastPara="1" wrap="square" lIns="91425" tIns="91425" rIns="91425" bIns="91425" anchor="ctr" anchorCtr="0">
            <a:noAutofit/>
          </a:bodyPr>
          <a:lstStyle/>
          <a:p>
            <a:pPr>
              <a:lnSpc>
                <a:spcPct val="107000"/>
              </a:lnSpc>
              <a:spcAft>
                <a:spcPts val="800"/>
              </a:spcAft>
            </a:pPr>
            <a:r>
              <a:rPr lang="en-US" sz="3200" b="1" kern="100" dirty="0">
                <a:effectLst/>
                <a:latin typeface="Times New Roman" panose="02020603050405020304" pitchFamily="18" charset="0"/>
                <a:ea typeface="Aptos" panose="020B0004020202020204" pitchFamily="34" charset="0"/>
                <a:cs typeface="Times New Roman" panose="02020603050405020304" pitchFamily="18" charset="0"/>
              </a:rPr>
              <a:t>Data Preparation and Preprocessing </a:t>
            </a:r>
            <a:endParaRPr lang="fr-FR" sz="3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99B4981E-760E-C87B-9259-921BEF68DCF6}"/>
              </a:ext>
            </a:extLst>
          </p:cNvPr>
          <p:cNvSpPr/>
          <p:nvPr/>
        </p:nvSpPr>
        <p:spPr>
          <a:xfrm>
            <a:off x="774191" y="2546374"/>
            <a:ext cx="7096485"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CF394579-25F7-7E08-CD92-9A61D04A0E87}"/>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B168C7CE-7AC0-25A8-CC4D-1A32AC30031C}"/>
              </a:ext>
            </a:extLst>
          </p:cNvPr>
          <p:cNvSpPr txBox="1">
            <a:spLocks noGrp="1"/>
          </p:cNvSpPr>
          <p:nvPr>
            <p:ph type="title"/>
          </p:nvPr>
        </p:nvSpPr>
        <p:spPr>
          <a:xfrm>
            <a:off x="-410102"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Training Arguments</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2">
            <a:extLst>
              <a:ext uri="{FF2B5EF4-FFF2-40B4-BE49-F238E27FC236}">
                <a16:creationId xmlns:a16="http://schemas.microsoft.com/office/drawing/2014/main" id="{2C96BF98-9F7B-B566-6768-B2331AB37810}"/>
              </a:ext>
            </a:extLst>
          </p:cNvPr>
          <p:cNvPicPr>
            <a:picLocks noChangeAspect="1"/>
          </p:cNvPicPr>
          <p:nvPr/>
        </p:nvPicPr>
        <p:blipFill>
          <a:blip r:embed="rId3"/>
          <a:srcRect l="8164" t="10479" r="9547" b="9452"/>
          <a:stretch/>
        </p:blipFill>
        <p:spPr>
          <a:xfrm>
            <a:off x="44372" y="806474"/>
            <a:ext cx="4358467" cy="3530552"/>
          </a:xfrm>
          <a:prstGeom prst="rect">
            <a:avLst/>
          </a:prstGeom>
        </p:spPr>
      </p:pic>
      <p:pic>
        <p:nvPicPr>
          <p:cNvPr id="9" name="!!Picture4">
            <a:extLst>
              <a:ext uri="{FF2B5EF4-FFF2-40B4-BE49-F238E27FC236}">
                <a16:creationId xmlns:a16="http://schemas.microsoft.com/office/drawing/2014/main" id="{401A528F-6412-3AF9-4428-0715B3FECAAE}"/>
              </a:ext>
            </a:extLst>
          </p:cNvPr>
          <p:cNvPicPr>
            <a:picLocks noChangeAspect="1"/>
          </p:cNvPicPr>
          <p:nvPr/>
        </p:nvPicPr>
        <p:blipFill>
          <a:blip r:embed="rId4"/>
          <a:stretch>
            <a:fillRect/>
          </a:stretch>
        </p:blipFill>
        <p:spPr>
          <a:xfrm>
            <a:off x="4402839" y="971421"/>
            <a:ext cx="4741161" cy="3200658"/>
          </a:xfrm>
          <a:prstGeom prst="rect">
            <a:avLst/>
          </a:prstGeom>
        </p:spPr>
      </p:pic>
      <p:sp>
        <p:nvSpPr>
          <p:cNvPr id="2" name="Google Shape;419;p18">
            <a:extLst>
              <a:ext uri="{FF2B5EF4-FFF2-40B4-BE49-F238E27FC236}">
                <a16:creationId xmlns:a16="http://schemas.microsoft.com/office/drawing/2014/main" id="{DDE9BCDB-F805-6135-BC91-B005997D2030}"/>
              </a:ext>
            </a:extLst>
          </p:cNvPr>
          <p:cNvSpPr/>
          <p:nvPr/>
        </p:nvSpPr>
        <p:spPr>
          <a:xfrm>
            <a:off x="-273050" y="-32310"/>
            <a:ext cx="3212803"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6693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75515A53-41C8-CA84-7AC4-1CE8D467B18A}"/>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B07D7C3F-84E5-6862-9479-702BFF7D3F5E}"/>
              </a:ext>
            </a:extLst>
          </p:cNvPr>
          <p:cNvSpPr txBox="1">
            <a:spLocks noGrp="1"/>
          </p:cNvSpPr>
          <p:nvPr>
            <p:ph type="title"/>
          </p:nvPr>
        </p:nvSpPr>
        <p:spPr>
          <a:xfrm>
            <a:off x="-751295" y="33116"/>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Trainer Model</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2" descr="A screen shot of a computer program">
            <a:extLst>
              <a:ext uri="{FF2B5EF4-FFF2-40B4-BE49-F238E27FC236}">
                <a16:creationId xmlns:a16="http://schemas.microsoft.com/office/drawing/2014/main" id="{45BBB086-1F62-A17F-5B31-401D6C78837E}"/>
              </a:ext>
            </a:extLst>
          </p:cNvPr>
          <p:cNvPicPr>
            <a:picLocks noChangeAspect="1"/>
          </p:cNvPicPr>
          <p:nvPr/>
        </p:nvPicPr>
        <p:blipFill>
          <a:blip r:embed="rId3"/>
          <a:srcRect l="11277" t="17540" r="14077" b="17512"/>
          <a:stretch/>
        </p:blipFill>
        <p:spPr>
          <a:xfrm>
            <a:off x="0" y="484503"/>
            <a:ext cx="5250128" cy="3175574"/>
          </a:xfrm>
          <a:prstGeom prst="rect">
            <a:avLst/>
          </a:prstGeom>
        </p:spPr>
      </p:pic>
      <p:pic>
        <p:nvPicPr>
          <p:cNvPr id="6" name="!!Picture4">
            <a:extLst>
              <a:ext uri="{FF2B5EF4-FFF2-40B4-BE49-F238E27FC236}">
                <a16:creationId xmlns:a16="http://schemas.microsoft.com/office/drawing/2014/main" id="{163B2C1C-18A7-3D75-1679-443EFBDC003E}"/>
              </a:ext>
            </a:extLst>
          </p:cNvPr>
          <p:cNvPicPr>
            <a:picLocks noChangeAspect="1"/>
          </p:cNvPicPr>
          <p:nvPr/>
        </p:nvPicPr>
        <p:blipFill>
          <a:blip r:embed="rId4"/>
          <a:stretch>
            <a:fillRect/>
          </a:stretch>
        </p:blipFill>
        <p:spPr>
          <a:xfrm>
            <a:off x="0" y="3614486"/>
            <a:ext cx="9144000" cy="1495898"/>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BF2643B3-383E-21BE-CB0E-FAA4ABCE6848}"/>
              </a:ext>
            </a:extLst>
          </p:cNvPr>
          <p:cNvPicPr>
            <a:picLocks noChangeAspect="1"/>
          </p:cNvPicPr>
          <p:nvPr/>
        </p:nvPicPr>
        <p:blipFill>
          <a:blip r:embed="rId5"/>
          <a:srcRect l="7733" t="24616" r="9334" b="34023"/>
          <a:stretch/>
        </p:blipFill>
        <p:spPr>
          <a:xfrm>
            <a:off x="5374482" y="794565"/>
            <a:ext cx="3729013" cy="621792"/>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7BFE394E-E5EF-B9A2-4D27-EA40F057815A}"/>
              </a:ext>
            </a:extLst>
          </p:cNvPr>
          <p:cNvPicPr>
            <a:picLocks noChangeAspect="1"/>
          </p:cNvPicPr>
          <p:nvPr/>
        </p:nvPicPr>
        <p:blipFill>
          <a:blip r:embed="rId6"/>
          <a:stretch>
            <a:fillRect/>
          </a:stretch>
        </p:blipFill>
        <p:spPr>
          <a:xfrm>
            <a:off x="5374482" y="1687182"/>
            <a:ext cx="3769518" cy="1495898"/>
          </a:xfrm>
          <a:prstGeom prst="rect">
            <a:avLst/>
          </a:prstGeom>
        </p:spPr>
      </p:pic>
      <p:sp>
        <p:nvSpPr>
          <p:cNvPr id="2" name="Google Shape;419;p18">
            <a:extLst>
              <a:ext uri="{FF2B5EF4-FFF2-40B4-BE49-F238E27FC236}">
                <a16:creationId xmlns:a16="http://schemas.microsoft.com/office/drawing/2014/main" id="{A51EAD5A-5FC4-6D44-9E8F-6ED4334E0E43}"/>
              </a:ext>
            </a:extLst>
          </p:cNvPr>
          <p:cNvSpPr/>
          <p:nvPr/>
        </p:nvSpPr>
        <p:spPr>
          <a:xfrm>
            <a:off x="-420524" y="-32310"/>
            <a:ext cx="2574064"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223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098219D3-B466-D2BA-E51F-7862E9F36FBA}"/>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BA354496-63C7-05B8-8DE3-D4382EB1CF32}"/>
              </a:ext>
            </a:extLst>
          </p:cNvPr>
          <p:cNvSpPr txBox="1">
            <a:spLocks noGrp="1"/>
          </p:cNvSpPr>
          <p:nvPr>
            <p:ph type="title"/>
          </p:nvPr>
        </p:nvSpPr>
        <p:spPr>
          <a:xfrm>
            <a:off x="-703529"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Trainer Model</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6" name="!!Picture4">
            <a:extLst>
              <a:ext uri="{FF2B5EF4-FFF2-40B4-BE49-F238E27FC236}">
                <a16:creationId xmlns:a16="http://schemas.microsoft.com/office/drawing/2014/main" id="{024C2E90-4CBA-48DE-2A61-CD357CF54B50}"/>
              </a:ext>
            </a:extLst>
          </p:cNvPr>
          <p:cNvPicPr>
            <a:picLocks noChangeAspect="1"/>
          </p:cNvPicPr>
          <p:nvPr/>
        </p:nvPicPr>
        <p:blipFill>
          <a:blip r:embed="rId3"/>
          <a:stretch>
            <a:fillRect/>
          </a:stretch>
        </p:blipFill>
        <p:spPr>
          <a:xfrm>
            <a:off x="0" y="3647602"/>
            <a:ext cx="9144000" cy="1495898"/>
          </a:xfrm>
          <a:prstGeom prst="rect">
            <a:avLst/>
          </a:prstGeom>
        </p:spPr>
      </p:pic>
      <p:pic>
        <p:nvPicPr>
          <p:cNvPr id="3" name="!!Picture2" descr="A screen shot of a computer program&#10;&#10;Description automatically generated">
            <a:extLst>
              <a:ext uri="{FF2B5EF4-FFF2-40B4-BE49-F238E27FC236}">
                <a16:creationId xmlns:a16="http://schemas.microsoft.com/office/drawing/2014/main" id="{9CE026F9-E25E-BE1F-F6F1-D0F86FA56D76}"/>
              </a:ext>
            </a:extLst>
          </p:cNvPr>
          <p:cNvPicPr>
            <a:picLocks noChangeAspect="1"/>
          </p:cNvPicPr>
          <p:nvPr/>
        </p:nvPicPr>
        <p:blipFill>
          <a:blip r:embed="rId4"/>
          <a:srcRect l="12094" t="17066" r="13436" b="17274"/>
          <a:stretch/>
        </p:blipFill>
        <p:spPr>
          <a:xfrm>
            <a:off x="0" y="452968"/>
            <a:ext cx="5120641" cy="3194634"/>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B9A29BA2-5583-8240-7168-D22FD35A225A}"/>
              </a:ext>
            </a:extLst>
          </p:cNvPr>
          <p:cNvPicPr>
            <a:picLocks noChangeAspect="1"/>
          </p:cNvPicPr>
          <p:nvPr/>
        </p:nvPicPr>
        <p:blipFill>
          <a:blip r:embed="rId5"/>
          <a:srcRect l="8533" t="24932" r="9866" b="34009"/>
          <a:stretch/>
        </p:blipFill>
        <p:spPr>
          <a:xfrm>
            <a:off x="5199888" y="827165"/>
            <a:ext cx="3864864" cy="65621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DF2AF890-8345-F0D1-E4D9-C8247A3DE06F}"/>
              </a:ext>
            </a:extLst>
          </p:cNvPr>
          <p:cNvPicPr>
            <a:picLocks noChangeAspect="1"/>
          </p:cNvPicPr>
          <p:nvPr/>
        </p:nvPicPr>
        <p:blipFill>
          <a:blip r:embed="rId6"/>
          <a:stretch>
            <a:fillRect/>
          </a:stretch>
        </p:blipFill>
        <p:spPr>
          <a:xfrm>
            <a:off x="5199888" y="1734328"/>
            <a:ext cx="3864864" cy="1411383"/>
          </a:xfrm>
          <a:prstGeom prst="rect">
            <a:avLst/>
          </a:prstGeom>
        </p:spPr>
      </p:pic>
      <p:sp>
        <p:nvSpPr>
          <p:cNvPr id="2" name="Google Shape;419;p18">
            <a:extLst>
              <a:ext uri="{FF2B5EF4-FFF2-40B4-BE49-F238E27FC236}">
                <a16:creationId xmlns:a16="http://schemas.microsoft.com/office/drawing/2014/main" id="{6310D335-4281-7996-40F7-ECE59D2BF202}"/>
              </a:ext>
            </a:extLst>
          </p:cNvPr>
          <p:cNvSpPr/>
          <p:nvPr/>
        </p:nvSpPr>
        <p:spPr>
          <a:xfrm>
            <a:off x="-420524" y="-32310"/>
            <a:ext cx="2625339"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632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0F64D875-BE7A-4122-AB57-9C1344EB2379}"/>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D886F36F-6A93-B859-B8D3-172B20E10111}"/>
              </a:ext>
            </a:extLst>
          </p:cNvPr>
          <p:cNvSpPr txBox="1">
            <a:spLocks noGrp="1"/>
          </p:cNvSpPr>
          <p:nvPr>
            <p:ph type="title"/>
          </p:nvPr>
        </p:nvSpPr>
        <p:spPr>
          <a:xfrm>
            <a:off x="-771767"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Trainer Model</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E8653CC-9E50-86AF-21D2-BA2DDE9928CD}"/>
              </a:ext>
            </a:extLst>
          </p:cNvPr>
          <p:cNvPicPr>
            <a:picLocks noChangeAspect="1"/>
          </p:cNvPicPr>
          <p:nvPr/>
        </p:nvPicPr>
        <p:blipFill>
          <a:blip r:embed="rId3"/>
          <a:stretch>
            <a:fillRect/>
          </a:stretch>
        </p:blipFill>
        <p:spPr>
          <a:xfrm>
            <a:off x="0" y="3647602"/>
            <a:ext cx="9144000" cy="1495898"/>
          </a:xfrm>
          <a:prstGeom prst="rect">
            <a:avLst/>
          </a:prstGeom>
        </p:spPr>
      </p:pic>
      <p:pic>
        <p:nvPicPr>
          <p:cNvPr id="3" name="!!Picture2" descr="A screen shot of a computer program&#10;&#10;Description automatically generated">
            <a:extLst>
              <a:ext uri="{FF2B5EF4-FFF2-40B4-BE49-F238E27FC236}">
                <a16:creationId xmlns:a16="http://schemas.microsoft.com/office/drawing/2014/main" id="{8EE32E2A-DA3D-BD54-529C-72E806AE9E6F}"/>
              </a:ext>
            </a:extLst>
          </p:cNvPr>
          <p:cNvPicPr>
            <a:picLocks noChangeAspect="1"/>
          </p:cNvPicPr>
          <p:nvPr/>
        </p:nvPicPr>
        <p:blipFill>
          <a:blip r:embed="rId4"/>
          <a:srcRect l="12094" t="17066" r="13436" b="17274"/>
          <a:stretch/>
        </p:blipFill>
        <p:spPr>
          <a:xfrm>
            <a:off x="0" y="452968"/>
            <a:ext cx="5120641" cy="3194634"/>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69E6DCA6-1B15-ACDC-5678-ACCB1A5AA718}"/>
              </a:ext>
            </a:extLst>
          </p:cNvPr>
          <p:cNvPicPr>
            <a:picLocks noChangeAspect="1"/>
          </p:cNvPicPr>
          <p:nvPr/>
        </p:nvPicPr>
        <p:blipFill>
          <a:blip r:embed="rId5"/>
          <a:srcRect l="8533" t="24932" r="9866" b="34009"/>
          <a:stretch/>
        </p:blipFill>
        <p:spPr>
          <a:xfrm>
            <a:off x="5199888" y="827165"/>
            <a:ext cx="3864864" cy="656217"/>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FCA8DA6F-AE8C-2F5D-C90D-376BE8B3A765}"/>
              </a:ext>
            </a:extLst>
          </p:cNvPr>
          <p:cNvPicPr>
            <a:picLocks noChangeAspect="1"/>
          </p:cNvPicPr>
          <p:nvPr/>
        </p:nvPicPr>
        <p:blipFill>
          <a:blip r:embed="rId6"/>
          <a:stretch>
            <a:fillRect/>
          </a:stretch>
        </p:blipFill>
        <p:spPr>
          <a:xfrm>
            <a:off x="5199888" y="1734328"/>
            <a:ext cx="3864864" cy="1411383"/>
          </a:xfrm>
          <a:prstGeom prst="rect">
            <a:avLst/>
          </a:prstGeom>
        </p:spPr>
      </p:pic>
      <p:sp>
        <p:nvSpPr>
          <p:cNvPr id="2" name="Google Shape;419;p18">
            <a:extLst>
              <a:ext uri="{FF2B5EF4-FFF2-40B4-BE49-F238E27FC236}">
                <a16:creationId xmlns:a16="http://schemas.microsoft.com/office/drawing/2014/main" id="{8DC3F6D5-BF8A-776E-1697-8C1FADEA8D35}"/>
              </a:ext>
            </a:extLst>
          </p:cNvPr>
          <p:cNvSpPr/>
          <p:nvPr/>
        </p:nvSpPr>
        <p:spPr>
          <a:xfrm>
            <a:off x="-420524" y="-32310"/>
            <a:ext cx="2591156"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7914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4256B0E8-3668-9EBC-CA3F-8E7701D4D3BD}"/>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D77E8EDD-657E-2AD5-10FD-5B03E7033BEA}"/>
              </a:ext>
            </a:extLst>
          </p:cNvPr>
          <p:cNvSpPr txBox="1">
            <a:spLocks noGrp="1"/>
          </p:cNvSpPr>
          <p:nvPr>
            <p:ph type="title"/>
          </p:nvPr>
        </p:nvSpPr>
        <p:spPr>
          <a:xfrm>
            <a:off x="-144075" y="16501"/>
            <a:ext cx="4227200"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Training and Validation </a:t>
            </a:r>
            <a:r>
              <a:rPr lang="fr-FR" sz="2400" dirty="0" err="1">
                <a:latin typeface="Times New Roman" panose="02020603050405020304" pitchFamily="18" charset="0"/>
                <a:cs typeface="Times New Roman" panose="02020603050405020304" pitchFamily="18" charset="0"/>
              </a:rPr>
              <a:t>Loss</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9" name="!!Picture4" descr="A graph with blue line and orange line&#10;&#10;Description automatically generated">
            <a:extLst>
              <a:ext uri="{FF2B5EF4-FFF2-40B4-BE49-F238E27FC236}">
                <a16:creationId xmlns:a16="http://schemas.microsoft.com/office/drawing/2014/main" id="{9884B0DC-7754-AD49-5359-8292B6E8FA15}"/>
              </a:ext>
            </a:extLst>
          </p:cNvPr>
          <p:cNvPicPr>
            <a:picLocks noChangeAspect="1"/>
          </p:cNvPicPr>
          <p:nvPr/>
        </p:nvPicPr>
        <p:blipFill>
          <a:blip r:embed="rId3"/>
          <a:stretch>
            <a:fillRect/>
          </a:stretch>
        </p:blipFill>
        <p:spPr>
          <a:xfrm>
            <a:off x="75062" y="372711"/>
            <a:ext cx="4152138" cy="2491283"/>
          </a:xfrm>
          <a:prstGeom prst="rect">
            <a:avLst/>
          </a:prstGeom>
        </p:spPr>
      </p:pic>
      <p:pic>
        <p:nvPicPr>
          <p:cNvPr id="12" name="!!Picture4" descr="A graph with blue lines and orange lines&#10;&#10;Description automatically generated">
            <a:extLst>
              <a:ext uri="{FF2B5EF4-FFF2-40B4-BE49-F238E27FC236}">
                <a16:creationId xmlns:a16="http://schemas.microsoft.com/office/drawing/2014/main" id="{3C70ADDE-8FE3-2C50-FCAA-48A38954BAE2}"/>
              </a:ext>
            </a:extLst>
          </p:cNvPr>
          <p:cNvPicPr>
            <a:picLocks noChangeAspect="1"/>
          </p:cNvPicPr>
          <p:nvPr/>
        </p:nvPicPr>
        <p:blipFill>
          <a:blip r:embed="rId4"/>
          <a:stretch>
            <a:fillRect/>
          </a:stretch>
        </p:blipFill>
        <p:spPr>
          <a:xfrm>
            <a:off x="4909974" y="372711"/>
            <a:ext cx="4152138" cy="2491283"/>
          </a:xfrm>
          <a:prstGeom prst="rect">
            <a:avLst/>
          </a:prstGeom>
        </p:spPr>
      </p:pic>
      <p:sp>
        <p:nvSpPr>
          <p:cNvPr id="14" name="TextBox 13">
            <a:extLst>
              <a:ext uri="{FF2B5EF4-FFF2-40B4-BE49-F238E27FC236}">
                <a16:creationId xmlns:a16="http://schemas.microsoft.com/office/drawing/2014/main" id="{0A72DED4-2C44-936D-3A12-57D59BBEEFE8}"/>
              </a:ext>
            </a:extLst>
          </p:cNvPr>
          <p:cNvSpPr txBox="1"/>
          <p:nvPr/>
        </p:nvSpPr>
        <p:spPr>
          <a:xfrm>
            <a:off x="112785" y="2971715"/>
            <a:ext cx="10455074" cy="307777"/>
          </a:xfrm>
          <a:prstGeom prst="rect">
            <a:avLst/>
          </a:prstGeom>
          <a:noFill/>
        </p:spPr>
        <p:txBody>
          <a:bodyPr wrap="square">
            <a:spAutoFit/>
          </a:bodyPr>
          <a:lstStyle/>
          <a:p>
            <a:pPr algn="l"/>
            <a:r>
              <a:rPr lang="en-US" b="0" i="0" dirty="0">
                <a:solidFill>
                  <a:srgbClr val="18181B"/>
                </a:solidFill>
                <a:effectLst/>
                <a:latin typeface="Times New Roman" panose="02020603050405020304" pitchFamily="18" charset="0"/>
                <a:cs typeface="Times New Roman" panose="02020603050405020304" pitchFamily="18" charset="0"/>
              </a:rPr>
              <a:t>Both models show a decreasing trend in training loss initially, indicating that they are learning from the training data.</a:t>
            </a:r>
          </a:p>
        </p:txBody>
      </p:sp>
      <p:sp>
        <p:nvSpPr>
          <p:cNvPr id="16" name="TextBox 15">
            <a:extLst>
              <a:ext uri="{FF2B5EF4-FFF2-40B4-BE49-F238E27FC236}">
                <a16:creationId xmlns:a16="http://schemas.microsoft.com/office/drawing/2014/main" id="{0E79D40B-DBA3-7D6C-F6D3-877EC8264703}"/>
              </a:ext>
            </a:extLst>
          </p:cNvPr>
          <p:cNvSpPr txBox="1"/>
          <p:nvPr/>
        </p:nvSpPr>
        <p:spPr>
          <a:xfrm>
            <a:off x="75062" y="3279492"/>
            <a:ext cx="9031215" cy="523220"/>
          </a:xfrm>
          <a:prstGeom prst="rect">
            <a:avLst/>
          </a:prstGeom>
          <a:noFill/>
        </p:spPr>
        <p:txBody>
          <a:bodyPr wrap="square">
            <a:spAutoFit/>
          </a:bodyPr>
          <a:lstStyle/>
          <a:p>
            <a:pPr algn="l"/>
            <a:r>
              <a:rPr lang="en-US" b="0" i="0" dirty="0">
                <a:solidFill>
                  <a:srgbClr val="18181B"/>
                </a:solidFill>
                <a:effectLst/>
                <a:latin typeface="Times New Roman" panose="02020603050405020304" pitchFamily="18" charset="0"/>
                <a:cs typeface="Times New Roman" panose="02020603050405020304" pitchFamily="18" charset="0"/>
              </a:rPr>
              <a:t>The validation loss for both models increases over time, suggesting potential overfitting as the models become more specialized to the training data.</a:t>
            </a:r>
          </a:p>
        </p:txBody>
      </p:sp>
      <p:sp>
        <p:nvSpPr>
          <p:cNvPr id="18" name="TextBox 17">
            <a:extLst>
              <a:ext uri="{FF2B5EF4-FFF2-40B4-BE49-F238E27FC236}">
                <a16:creationId xmlns:a16="http://schemas.microsoft.com/office/drawing/2014/main" id="{66656DEE-6FCB-5208-09C9-BF5BC0F36F78}"/>
              </a:ext>
            </a:extLst>
          </p:cNvPr>
          <p:cNvSpPr txBox="1"/>
          <p:nvPr/>
        </p:nvSpPr>
        <p:spPr>
          <a:xfrm>
            <a:off x="112785" y="4371816"/>
            <a:ext cx="9031215" cy="738664"/>
          </a:xfrm>
          <a:prstGeom prst="rect">
            <a:avLst/>
          </a:prstGeom>
          <a:noFill/>
        </p:spPr>
        <p:txBody>
          <a:bodyPr wrap="square">
            <a:spAutoFit/>
          </a:bodyPr>
          <a:lstStyle/>
          <a:p>
            <a:r>
              <a:rPr lang="en-US" b="0" i="0" dirty="0">
                <a:solidFill>
                  <a:srgbClr val="18181B"/>
                </a:solidFill>
                <a:effectLst/>
                <a:latin typeface="Times New Roman" panose="02020603050405020304" pitchFamily="18" charset="0"/>
                <a:cs typeface="Times New Roman" panose="02020603050405020304" pitchFamily="18" charset="0"/>
              </a:rPr>
              <a:t>while both </a:t>
            </a:r>
            <a:r>
              <a:rPr lang="en-US" b="0" i="0" dirty="0" err="1">
                <a:solidFill>
                  <a:srgbClr val="18181B"/>
                </a:solidFill>
                <a:effectLst/>
                <a:latin typeface="Times New Roman" panose="02020603050405020304" pitchFamily="18" charset="0"/>
                <a:cs typeface="Times New Roman" panose="02020603050405020304" pitchFamily="18" charset="0"/>
              </a:rPr>
              <a:t>XLNet</a:t>
            </a:r>
            <a:r>
              <a:rPr lang="en-US" b="0" i="0" dirty="0">
                <a:solidFill>
                  <a:srgbClr val="18181B"/>
                </a:solidFill>
                <a:effectLst/>
                <a:latin typeface="Times New Roman" panose="02020603050405020304" pitchFamily="18" charset="0"/>
                <a:cs typeface="Times New Roman" panose="02020603050405020304" pitchFamily="18" charset="0"/>
              </a:rPr>
              <a:t> and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show initial improvements in training loss,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demonstrates better generalization to the validation data with a slower increase in validation loss, suggesting it might be more robust against overfitting compared to </a:t>
            </a:r>
            <a:r>
              <a:rPr lang="en-US" b="0" i="0" dirty="0" err="1">
                <a:solidFill>
                  <a:srgbClr val="18181B"/>
                </a:solidFill>
                <a:effectLst/>
                <a:latin typeface="Times New Roman" panose="02020603050405020304" pitchFamily="18" charset="0"/>
                <a:cs typeface="Times New Roman" panose="02020603050405020304" pitchFamily="18" charset="0"/>
              </a:rPr>
              <a:t>XLNet</a:t>
            </a:r>
            <a:r>
              <a:rPr lang="en-US" b="0" i="0" dirty="0">
                <a:solidFill>
                  <a:srgbClr val="18181B"/>
                </a:solidFill>
                <a:effectLst/>
                <a:latin typeface="Times New Roman" panose="02020603050405020304" pitchFamily="18" charset="0"/>
                <a:cs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AE4C90D9-BD0E-BA4E-774B-AC6C73ADA483}"/>
              </a:ext>
            </a:extLst>
          </p:cNvPr>
          <p:cNvSpPr txBox="1"/>
          <p:nvPr/>
        </p:nvSpPr>
        <p:spPr>
          <a:xfrm>
            <a:off x="75063" y="3825654"/>
            <a:ext cx="9031216" cy="523220"/>
          </a:xfrm>
          <a:prstGeom prst="rect">
            <a:avLst/>
          </a:prstGeom>
          <a:noFill/>
        </p:spPr>
        <p:txBody>
          <a:bodyPr wrap="square">
            <a:spAutoFit/>
          </a:bodyPr>
          <a:lstStyle/>
          <a:p>
            <a:r>
              <a:rPr lang="en-US" b="0" i="0" dirty="0">
                <a:solidFill>
                  <a:srgbClr val="18181B"/>
                </a:solidFill>
                <a:effectLst/>
                <a:latin typeface="Times New Roman" panose="02020603050405020304" pitchFamily="18" charset="0"/>
                <a:cs typeface="Times New Roman" panose="02020603050405020304" pitchFamily="18" charset="0"/>
              </a:rPr>
              <a:t>For both models, early stopping could be considered around epoch 4 or 5, where the validation loss starts to increase more significantly, to prevent further overfitting</a:t>
            </a:r>
            <a:endParaRPr lang="fr-FR" dirty="0">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A5A1D9F9-F0C0-4556-3619-67D8B21B15A2}"/>
              </a:ext>
            </a:extLst>
          </p:cNvPr>
          <p:cNvSpPr/>
          <p:nvPr/>
        </p:nvSpPr>
        <p:spPr>
          <a:xfrm>
            <a:off x="-420525" y="-32310"/>
            <a:ext cx="4503649"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567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D16DC21B-8998-B5B4-B6FD-085144C786FD}"/>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32360BE4-C87C-E009-4138-2CA760EC0D85}"/>
              </a:ext>
            </a:extLst>
          </p:cNvPr>
          <p:cNvSpPr txBox="1">
            <a:spLocks noGrp="1"/>
          </p:cNvSpPr>
          <p:nvPr>
            <p:ph type="title"/>
          </p:nvPr>
        </p:nvSpPr>
        <p:spPr>
          <a:xfrm>
            <a:off x="-498143" y="-50679"/>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Evaluation </a:t>
            </a:r>
            <a:r>
              <a:rPr lang="fr-FR" sz="2400" dirty="0" err="1">
                <a:latin typeface="Times New Roman" panose="02020603050405020304" pitchFamily="18" charset="0"/>
                <a:cs typeface="Times New Roman" panose="02020603050405020304" pitchFamily="18" charset="0"/>
              </a:rPr>
              <a:t>Metrics</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4">
            <a:extLst>
              <a:ext uri="{FF2B5EF4-FFF2-40B4-BE49-F238E27FC236}">
                <a16:creationId xmlns:a16="http://schemas.microsoft.com/office/drawing/2014/main" id="{DACBD2A9-5CFD-1795-6A66-370BE7A9BE09}"/>
              </a:ext>
            </a:extLst>
          </p:cNvPr>
          <p:cNvPicPr>
            <a:picLocks noChangeAspect="1"/>
          </p:cNvPicPr>
          <p:nvPr/>
        </p:nvPicPr>
        <p:blipFill>
          <a:blip r:embed="rId3"/>
          <a:stretch>
            <a:fillRect/>
          </a:stretch>
        </p:blipFill>
        <p:spPr>
          <a:xfrm>
            <a:off x="0" y="841247"/>
            <a:ext cx="4152138" cy="2491283"/>
          </a:xfrm>
          <a:prstGeom prst="rect">
            <a:avLst/>
          </a:prstGeom>
        </p:spPr>
      </p:pic>
      <p:pic>
        <p:nvPicPr>
          <p:cNvPr id="5" name="!!Picture4" descr="A graph of blue rectangular shapes&#10;&#10;Description automatically generated">
            <a:extLst>
              <a:ext uri="{FF2B5EF4-FFF2-40B4-BE49-F238E27FC236}">
                <a16:creationId xmlns:a16="http://schemas.microsoft.com/office/drawing/2014/main" id="{006A280F-5A1C-46BC-A22B-A5C744D958EF}"/>
              </a:ext>
            </a:extLst>
          </p:cNvPr>
          <p:cNvPicPr>
            <a:picLocks noChangeAspect="1"/>
          </p:cNvPicPr>
          <p:nvPr/>
        </p:nvPicPr>
        <p:blipFill>
          <a:blip r:embed="rId4"/>
          <a:stretch>
            <a:fillRect/>
          </a:stretch>
        </p:blipFill>
        <p:spPr>
          <a:xfrm>
            <a:off x="5293233" y="972920"/>
            <a:ext cx="3713226" cy="2227936"/>
          </a:xfrm>
          <a:prstGeom prst="rect">
            <a:avLst/>
          </a:prstGeom>
        </p:spPr>
      </p:pic>
      <p:sp>
        <p:nvSpPr>
          <p:cNvPr id="10" name="TextBox 9">
            <a:extLst>
              <a:ext uri="{FF2B5EF4-FFF2-40B4-BE49-F238E27FC236}">
                <a16:creationId xmlns:a16="http://schemas.microsoft.com/office/drawing/2014/main" id="{10D70F8A-011C-7FAB-596D-CEECC3F2AF81}"/>
              </a:ext>
            </a:extLst>
          </p:cNvPr>
          <p:cNvSpPr txBox="1"/>
          <p:nvPr/>
        </p:nvSpPr>
        <p:spPr>
          <a:xfrm>
            <a:off x="852985" y="3801248"/>
            <a:ext cx="7751928" cy="738664"/>
          </a:xfrm>
          <a:prstGeom prst="rect">
            <a:avLst/>
          </a:prstGeom>
          <a:noFill/>
        </p:spPr>
        <p:txBody>
          <a:bodyPr wrap="square">
            <a:spAutoFit/>
          </a:bodyPr>
          <a:lstStyle/>
          <a:p>
            <a:r>
              <a:rPr lang="en-US" b="0" i="0" dirty="0">
                <a:solidFill>
                  <a:srgbClr val="18181B"/>
                </a:solidFill>
                <a:effectLst/>
                <a:latin typeface="Times New Roman" panose="02020603050405020304" pitchFamily="18" charset="0"/>
                <a:cs typeface="Times New Roman" panose="02020603050405020304" pitchFamily="18" charset="0"/>
              </a:rPr>
              <a:t>both </a:t>
            </a:r>
            <a:r>
              <a:rPr lang="en-US" b="0" i="0" dirty="0" err="1">
                <a:solidFill>
                  <a:srgbClr val="18181B"/>
                </a:solidFill>
                <a:effectLst/>
                <a:latin typeface="Times New Roman" panose="02020603050405020304" pitchFamily="18" charset="0"/>
                <a:cs typeface="Times New Roman" panose="02020603050405020304" pitchFamily="18" charset="0"/>
              </a:rPr>
              <a:t>XLNet</a:t>
            </a:r>
            <a:r>
              <a:rPr lang="en-US" b="0" i="0" dirty="0">
                <a:solidFill>
                  <a:srgbClr val="18181B"/>
                </a:solidFill>
                <a:effectLst/>
                <a:latin typeface="Times New Roman" panose="02020603050405020304" pitchFamily="18" charset="0"/>
                <a:cs typeface="Times New Roman" panose="02020603050405020304" pitchFamily="18" charset="0"/>
              </a:rPr>
              <a:t> and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demonstrate very similar performance across all evaluated metrics, with scores around 0.85 for accuracy, precision, recall, and F1 score. This suggests that both models are equally effective in this particular classification task based on the provided evaluation metrics.</a:t>
            </a:r>
            <a:endParaRPr lang="fr-FR" dirty="0">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9A47DDEC-3809-E865-4D3F-002FB9D1532C}"/>
              </a:ext>
            </a:extLst>
          </p:cNvPr>
          <p:cNvSpPr/>
          <p:nvPr/>
        </p:nvSpPr>
        <p:spPr>
          <a:xfrm>
            <a:off x="-420524" y="-32310"/>
            <a:ext cx="367680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629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23EC4DE6-A7AE-F4E4-D7E1-B22024E505E8}"/>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555DC97D-3342-5765-28E4-4FD794EA958B}"/>
              </a:ext>
            </a:extLst>
          </p:cNvPr>
          <p:cNvSpPr txBox="1">
            <a:spLocks noGrp="1"/>
          </p:cNvSpPr>
          <p:nvPr>
            <p:ph type="title"/>
          </p:nvPr>
        </p:nvSpPr>
        <p:spPr>
          <a:xfrm>
            <a:off x="-509671"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a:latin typeface="Times New Roman" panose="02020603050405020304" pitchFamily="18" charset="0"/>
                <a:cs typeface="Times New Roman" panose="02020603050405020304" pitchFamily="18" charset="0"/>
              </a:rPr>
              <a:t>Confusion Matrix</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4" descr="A blue squares with white text&#10;&#10;Description automatically generated">
            <a:extLst>
              <a:ext uri="{FF2B5EF4-FFF2-40B4-BE49-F238E27FC236}">
                <a16:creationId xmlns:a16="http://schemas.microsoft.com/office/drawing/2014/main" id="{950B35CF-0598-5875-0FBC-A1F8A96BC749}"/>
              </a:ext>
            </a:extLst>
          </p:cNvPr>
          <p:cNvPicPr>
            <a:picLocks noChangeAspect="1"/>
          </p:cNvPicPr>
          <p:nvPr/>
        </p:nvPicPr>
        <p:blipFill>
          <a:blip r:embed="rId3"/>
          <a:stretch>
            <a:fillRect/>
          </a:stretch>
        </p:blipFill>
        <p:spPr>
          <a:xfrm>
            <a:off x="0" y="1052114"/>
            <a:ext cx="3981008" cy="2388605"/>
          </a:xfrm>
          <a:prstGeom prst="rect">
            <a:avLst/>
          </a:prstGeom>
        </p:spPr>
      </p:pic>
      <p:pic>
        <p:nvPicPr>
          <p:cNvPr id="7" name="!!Picture4" descr="A screenshot of a graph&#10;&#10;Description automatically generated">
            <a:extLst>
              <a:ext uri="{FF2B5EF4-FFF2-40B4-BE49-F238E27FC236}">
                <a16:creationId xmlns:a16="http://schemas.microsoft.com/office/drawing/2014/main" id="{337BB885-BCEF-3640-FE09-71F3F437C6C3}"/>
              </a:ext>
            </a:extLst>
          </p:cNvPr>
          <p:cNvPicPr>
            <a:picLocks noChangeAspect="1"/>
          </p:cNvPicPr>
          <p:nvPr/>
        </p:nvPicPr>
        <p:blipFill>
          <a:blip r:embed="rId4"/>
          <a:stretch>
            <a:fillRect/>
          </a:stretch>
        </p:blipFill>
        <p:spPr>
          <a:xfrm>
            <a:off x="5162994" y="1052113"/>
            <a:ext cx="3981009" cy="2388605"/>
          </a:xfrm>
          <a:prstGeom prst="rect">
            <a:avLst/>
          </a:prstGeom>
        </p:spPr>
      </p:pic>
      <p:sp>
        <p:nvSpPr>
          <p:cNvPr id="9" name="TextBox 8">
            <a:extLst>
              <a:ext uri="{FF2B5EF4-FFF2-40B4-BE49-F238E27FC236}">
                <a16:creationId xmlns:a16="http://schemas.microsoft.com/office/drawing/2014/main" id="{F9BA2EA5-B5FA-62AD-003A-0333972EEAEE}"/>
              </a:ext>
            </a:extLst>
          </p:cNvPr>
          <p:cNvSpPr txBox="1"/>
          <p:nvPr/>
        </p:nvSpPr>
        <p:spPr>
          <a:xfrm>
            <a:off x="242248" y="3936805"/>
            <a:ext cx="8758451" cy="523220"/>
          </a:xfrm>
          <a:prstGeom prst="rect">
            <a:avLst/>
          </a:prstGeom>
          <a:noFill/>
        </p:spPr>
        <p:txBody>
          <a:bodyPr wrap="square">
            <a:spAutoFit/>
          </a:bodyPr>
          <a:lstStyle/>
          <a:p>
            <a:r>
              <a:rPr lang="en-US" b="0" i="0" dirty="0">
                <a:solidFill>
                  <a:srgbClr val="18181B"/>
                </a:solidFill>
                <a:effectLst/>
                <a:latin typeface="Times New Roman" panose="02020603050405020304" pitchFamily="18" charset="0"/>
                <a:cs typeface="Times New Roman" panose="02020603050405020304" pitchFamily="18" charset="0"/>
              </a:rPr>
              <a:t>while both models show strong performance in classifying sentiments,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demonstrates slightly better accuracy and fewer misclassifications, particularly in neutral and positive categories.</a:t>
            </a:r>
            <a:endParaRPr lang="fr-FR" dirty="0">
              <a:latin typeface="Times New Roman" panose="02020603050405020304" pitchFamily="18" charset="0"/>
              <a:cs typeface="Times New Roman" panose="02020603050405020304" pitchFamily="18" charset="0"/>
            </a:endParaRPr>
          </a:p>
        </p:txBody>
      </p:sp>
      <p:sp>
        <p:nvSpPr>
          <p:cNvPr id="2" name="Google Shape;419;p18">
            <a:extLst>
              <a:ext uri="{FF2B5EF4-FFF2-40B4-BE49-F238E27FC236}">
                <a16:creationId xmlns:a16="http://schemas.microsoft.com/office/drawing/2014/main" id="{E335D4AE-1203-DA53-CDC5-FB46DB52CD12}"/>
              </a:ext>
            </a:extLst>
          </p:cNvPr>
          <p:cNvSpPr/>
          <p:nvPr/>
        </p:nvSpPr>
        <p:spPr>
          <a:xfrm>
            <a:off x="-420524" y="-32310"/>
            <a:ext cx="367680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0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87453AEF-6901-22B3-60BC-D030BF47D029}"/>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5596928D-AF32-9FDA-AA5F-12A5ADFBF25F}"/>
              </a:ext>
            </a:extLst>
          </p:cNvPr>
          <p:cNvSpPr txBox="1">
            <a:spLocks noGrp="1"/>
          </p:cNvSpPr>
          <p:nvPr>
            <p:ph type="title"/>
          </p:nvPr>
        </p:nvSpPr>
        <p:spPr>
          <a:xfrm>
            <a:off x="-211722" y="0"/>
            <a:ext cx="3553636" cy="496978"/>
          </a:xfrm>
          <a:prstGeom prst="rect">
            <a:avLst/>
          </a:prstGeom>
        </p:spPr>
        <p:txBody>
          <a:bodyPr spcFirstLastPara="1" wrap="square" lIns="91425" tIns="91425" rIns="91425" bIns="91425" anchor="ctr" anchorCtr="0">
            <a:noAutofit/>
          </a:bodyPr>
          <a:lstStyle/>
          <a:p>
            <a:pPr>
              <a:lnSpc>
                <a:spcPct val="107000"/>
              </a:lnSpc>
              <a:spcAft>
                <a:spcPts val="800"/>
              </a:spcAft>
            </a:pPr>
            <a:r>
              <a:rPr lang="fr-FR" sz="2400" dirty="0" err="1">
                <a:latin typeface="Times New Roman" panose="02020603050405020304" pitchFamily="18" charset="0"/>
                <a:cs typeface="Times New Roman" panose="02020603050405020304" pitchFamily="18" charset="0"/>
              </a:rPr>
              <a:t>Comparison</a:t>
            </a:r>
            <a:r>
              <a:rPr lang="fr-FR" sz="2400" dirty="0">
                <a:latin typeface="Times New Roman" panose="02020603050405020304" pitchFamily="18" charset="0"/>
                <a:cs typeface="Times New Roman" panose="02020603050405020304" pitchFamily="18" charset="0"/>
              </a:rPr>
              <a:t> of </a:t>
            </a:r>
            <a:r>
              <a:rPr lang="fr-FR" sz="2400" dirty="0" err="1">
                <a:latin typeface="Times New Roman" panose="02020603050405020304" pitchFamily="18" charset="0"/>
                <a:cs typeface="Times New Roman" panose="02020603050405020304" pitchFamily="18" charset="0"/>
              </a:rPr>
              <a:t>Models</a:t>
            </a:r>
            <a:endParaRPr lang="fr-FR" sz="4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2E1803E-6AE3-78A8-817C-B05406567462}"/>
              </a:ext>
            </a:extLst>
          </p:cNvPr>
          <p:cNvSpPr txBox="1"/>
          <p:nvPr/>
        </p:nvSpPr>
        <p:spPr>
          <a:xfrm>
            <a:off x="296839" y="3754740"/>
            <a:ext cx="8668511" cy="954107"/>
          </a:xfrm>
          <a:prstGeom prst="rect">
            <a:avLst/>
          </a:prstGeom>
          <a:noFill/>
        </p:spPr>
        <p:txBody>
          <a:bodyPr wrap="square">
            <a:spAutoFit/>
          </a:bodyPr>
          <a:lstStyle/>
          <a:p>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and </a:t>
            </a:r>
            <a:r>
              <a:rPr lang="en-US" b="0" i="0" dirty="0" err="1">
                <a:solidFill>
                  <a:srgbClr val="18181B"/>
                </a:solidFill>
                <a:effectLst/>
                <a:latin typeface="Times New Roman" panose="02020603050405020304" pitchFamily="18" charset="0"/>
                <a:cs typeface="Times New Roman" panose="02020603050405020304" pitchFamily="18" charset="0"/>
              </a:rPr>
              <a:t>XLNet</a:t>
            </a:r>
            <a:r>
              <a:rPr lang="en-US" b="0" i="0" dirty="0">
                <a:solidFill>
                  <a:srgbClr val="18181B"/>
                </a:solidFill>
                <a:effectLst/>
                <a:latin typeface="Times New Roman" panose="02020603050405020304" pitchFamily="18" charset="0"/>
                <a:cs typeface="Times New Roman" panose="02020603050405020304" pitchFamily="18" charset="0"/>
              </a:rPr>
              <a:t> outperform the traditional machine learning models (Logistic Regression, Random Forest, and SVM) across all metrics.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shows the best overall performance with the highest accuracy, precision, recall, and F1 Score, indicating it is the most effective model for this classification task among the ones compared. </a:t>
            </a:r>
            <a:r>
              <a:rPr lang="en-US" b="0" i="0" dirty="0" err="1">
                <a:solidFill>
                  <a:srgbClr val="18181B"/>
                </a:solidFill>
                <a:effectLst/>
                <a:latin typeface="Times New Roman" panose="02020603050405020304" pitchFamily="18" charset="0"/>
                <a:cs typeface="Times New Roman" panose="02020603050405020304" pitchFamily="18" charset="0"/>
              </a:rPr>
              <a:t>XLNet</a:t>
            </a:r>
            <a:r>
              <a:rPr lang="en-US" b="0" i="0" dirty="0">
                <a:solidFill>
                  <a:srgbClr val="18181B"/>
                </a:solidFill>
                <a:effectLst/>
                <a:latin typeface="Times New Roman" panose="02020603050405020304" pitchFamily="18" charset="0"/>
                <a:cs typeface="Times New Roman" panose="02020603050405020304" pitchFamily="18" charset="0"/>
              </a:rPr>
              <a:t> also performs very well, closely following </a:t>
            </a:r>
            <a:r>
              <a:rPr lang="en-US" b="0" i="0" dirty="0" err="1">
                <a:solidFill>
                  <a:srgbClr val="18181B"/>
                </a:solidFill>
                <a:effectLst/>
                <a:latin typeface="Times New Roman" panose="02020603050405020304" pitchFamily="18" charset="0"/>
                <a:cs typeface="Times New Roman" panose="02020603050405020304" pitchFamily="18" charset="0"/>
              </a:rPr>
              <a:t>RoBERTa</a:t>
            </a:r>
            <a:r>
              <a:rPr lang="en-US" b="0" i="0" dirty="0">
                <a:solidFill>
                  <a:srgbClr val="18181B"/>
                </a:solidFill>
                <a:effectLst/>
                <a:latin typeface="Times New Roman" panose="02020603050405020304" pitchFamily="18" charset="0"/>
                <a:cs typeface="Times New Roman" panose="02020603050405020304" pitchFamily="18" charset="0"/>
              </a:rPr>
              <a:t> in all metrics.</a:t>
            </a:r>
            <a:endParaRPr lang="fr-FR" dirty="0">
              <a:latin typeface="Times New Roman" panose="02020603050405020304" pitchFamily="18" charset="0"/>
              <a:cs typeface="Times New Roman" panose="02020603050405020304" pitchFamily="18" charset="0"/>
            </a:endParaRPr>
          </a:p>
        </p:txBody>
      </p:sp>
      <p:sp>
        <p:nvSpPr>
          <p:cNvPr id="3" name="Google Shape;419;p18">
            <a:extLst>
              <a:ext uri="{FF2B5EF4-FFF2-40B4-BE49-F238E27FC236}">
                <a16:creationId xmlns:a16="http://schemas.microsoft.com/office/drawing/2014/main" id="{7BB56D2F-CEF2-FD11-B88F-FA20267422CE}"/>
              </a:ext>
            </a:extLst>
          </p:cNvPr>
          <p:cNvSpPr/>
          <p:nvPr/>
        </p:nvSpPr>
        <p:spPr>
          <a:xfrm>
            <a:off x="-420524" y="-32310"/>
            <a:ext cx="367680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9">
            <a:extLst>
              <a:ext uri="{FF2B5EF4-FFF2-40B4-BE49-F238E27FC236}">
                <a16:creationId xmlns:a16="http://schemas.microsoft.com/office/drawing/2014/main" id="{DBC0AF99-092E-CA6F-9117-CBD29C9D14BD}"/>
              </a:ext>
            </a:extLst>
          </p:cNvPr>
          <p:cNvPicPr>
            <a:picLocks noChangeAspect="1"/>
          </p:cNvPicPr>
          <p:nvPr/>
        </p:nvPicPr>
        <p:blipFill>
          <a:blip r:embed="rId3"/>
          <a:stretch>
            <a:fillRect/>
          </a:stretch>
        </p:blipFill>
        <p:spPr>
          <a:xfrm>
            <a:off x="777667" y="820926"/>
            <a:ext cx="7768127" cy="2786007"/>
          </a:xfrm>
          <a:prstGeom prst="rect">
            <a:avLst/>
          </a:prstGeom>
        </p:spPr>
      </p:pic>
    </p:spTree>
    <p:extLst>
      <p:ext uri="{BB962C8B-B14F-4D97-AF65-F5344CB8AC3E}">
        <p14:creationId xmlns:p14="http://schemas.microsoft.com/office/powerpoint/2010/main" val="345388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D0DCC920-3F46-5409-9A10-80AB43733777}"/>
            </a:ext>
          </a:extLst>
        </p:cNvPr>
        <p:cNvGrpSpPr/>
        <p:nvPr/>
      </p:nvGrpSpPr>
      <p:grpSpPr>
        <a:xfrm>
          <a:off x="0" y="0"/>
          <a:ext cx="0" cy="0"/>
          <a:chOff x="0" y="0"/>
          <a:chExt cx="0" cy="0"/>
        </a:xfrm>
      </p:grpSpPr>
      <p:sp>
        <p:nvSpPr>
          <p:cNvPr id="336" name="!!s1">
            <a:extLst>
              <a:ext uri="{FF2B5EF4-FFF2-40B4-BE49-F238E27FC236}">
                <a16:creationId xmlns:a16="http://schemas.microsoft.com/office/drawing/2014/main" id="{936FEE44-9043-CC34-0CBD-505018ACB0C4}"/>
              </a:ext>
            </a:extLst>
          </p:cNvPr>
          <p:cNvSpPr txBox="1">
            <a:spLocks noGrp="1"/>
          </p:cNvSpPr>
          <p:nvPr>
            <p:ph type="title"/>
          </p:nvPr>
        </p:nvSpPr>
        <p:spPr>
          <a:xfrm>
            <a:off x="-355510" y="155510"/>
            <a:ext cx="9606204" cy="1304544"/>
          </a:xfrm>
          <a:prstGeom prst="rect">
            <a:avLst/>
          </a:prstGeom>
        </p:spPr>
        <p:txBody>
          <a:bodyPr spcFirstLastPara="1" wrap="square" lIns="91425" tIns="91425" rIns="91425" bIns="91425" anchor="ctr" anchorCtr="0">
            <a:noAutofit/>
          </a:bodyPr>
          <a:lstStyle/>
          <a:p>
            <a:pPr>
              <a:lnSpc>
                <a:spcPct val="107000"/>
              </a:lnSpc>
              <a:spcAft>
                <a:spcPts val="800"/>
              </a:spcAft>
            </a:pPr>
            <a:r>
              <a:rPr lang="fr-FR" sz="3200" dirty="0">
                <a:latin typeface="Times New Roman" panose="02020603050405020304" pitchFamily="18" charset="0"/>
                <a:cs typeface="Times New Roman" panose="02020603050405020304" pitchFamily="18" charset="0"/>
              </a:rPr>
              <a:t>Customer </a:t>
            </a:r>
            <a:r>
              <a:rPr lang="fr-FR" sz="3200" dirty="0" err="1">
                <a:latin typeface="Times New Roman" panose="02020603050405020304" pitchFamily="18" charset="0"/>
                <a:cs typeface="Times New Roman" panose="02020603050405020304" pitchFamily="18" charset="0"/>
              </a:rPr>
              <a:t>Reviews</a:t>
            </a:r>
            <a:r>
              <a:rPr lang="fr-FR" sz="3200" dirty="0">
                <a:latin typeface="Times New Roman" panose="02020603050405020304" pitchFamily="18" charset="0"/>
                <a:cs typeface="Times New Roman" panose="02020603050405020304" pitchFamily="18" charset="0"/>
              </a:rPr>
              <a:t> Sentiment </a:t>
            </a:r>
            <a:r>
              <a:rPr lang="fr-FR" sz="3200" dirty="0" err="1">
                <a:latin typeface="Times New Roman" panose="02020603050405020304" pitchFamily="18" charset="0"/>
                <a:cs typeface="Times New Roman" panose="02020603050405020304" pitchFamily="18" charset="0"/>
              </a:rPr>
              <a:t>Analysis</a:t>
            </a:r>
            <a:r>
              <a:rPr lang="fr-FR" sz="3200" dirty="0">
                <a:latin typeface="Times New Roman" panose="02020603050405020304" pitchFamily="18" charset="0"/>
                <a:cs typeface="Times New Roman" panose="02020603050405020304" pitchFamily="18" charset="0"/>
              </a:rPr>
              <a:t> Interface</a:t>
            </a:r>
            <a:endParaRPr lang="fr-FR" sz="6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Picture 3" descr="A qr code on a computer&#10;&#10;Description automatically generated">
            <a:extLst>
              <a:ext uri="{FF2B5EF4-FFF2-40B4-BE49-F238E27FC236}">
                <a16:creationId xmlns:a16="http://schemas.microsoft.com/office/drawing/2014/main" id="{AD83A74A-C162-2E2E-2896-03FC632D11A6}"/>
              </a:ext>
            </a:extLst>
          </p:cNvPr>
          <p:cNvPicPr>
            <a:picLocks noChangeAspect="1"/>
          </p:cNvPicPr>
          <p:nvPr/>
        </p:nvPicPr>
        <p:blipFill>
          <a:blip r:embed="rId3"/>
          <a:srcRect t="12250"/>
          <a:stretch/>
        </p:blipFill>
        <p:spPr>
          <a:xfrm>
            <a:off x="0" y="1231641"/>
            <a:ext cx="3427445" cy="3911859"/>
          </a:xfrm>
          <a:prstGeom prst="rect">
            <a:avLst/>
          </a:prstGeom>
        </p:spPr>
      </p:pic>
    </p:spTree>
    <p:extLst>
      <p:ext uri="{BB962C8B-B14F-4D97-AF65-F5344CB8AC3E}">
        <p14:creationId xmlns:p14="http://schemas.microsoft.com/office/powerpoint/2010/main" val="1189174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345BD95-3834-6FF1-60EF-42E9A7AD092E}"/>
              </a:ext>
            </a:extLst>
          </p:cNvPr>
          <p:cNvSpPr txBox="1"/>
          <p:nvPr/>
        </p:nvSpPr>
        <p:spPr>
          <a:xfrm>
            <a:off x="623843" y="1941183"/>
            <a:ext cx="8229600" cy="1754326"/>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We focus on building a robust sentiment classification system to analyze customer reviews using advanced machine learning techniques. By leveraging classical models like Logistic Regression and cutting-edge transfer learning models such as </a:t>
            </a:r>
            <a:r>
              <a:rPr lang="en-US" sz="1800" dirty="0" err="1">
                <a:latin typeface="Times New Roman" panose="02020603050405020304" pitchFamily="18" charset="0"/>
                <a:cs typeface="Times New Roman" panose="02020603050405020304" pitchFamily="18" charset="0"/>
              </a:rPr>
              <a:t>RoBERTa</a:t>
            </a:r>
            <a:r>
              <a:rPr lang="en-US" sz="1800" dirty="0">
                <a:latin typeface="Times New Roman" panose="02020603050405020304" pitchFamily="18" charset="0"/>
                <a:cs typeface="Times New Roman" panose="02020603050405020304" pitchFamily="18" charset="0"/>
              </a:rPr>
              <a:t> and </a:t>
            </a:r>
            <a:r>
              <a:rPr lang="en-US" sz="1800" dirty="0" err="1">
                <a:latin typeface="Times New Roman" panose="02020603050405020304" pitchFamily="18" charset="0"/>
                <a:cs typeface="Times New Roman" panose="02020603050405020304" pitchFamily="18" charset="0"/>
              </a:rPr>
              <a:t>XLNet</a:t>
            </a:r>
            <a:r>
              <a:rPr lang="en-US" sz="1800" dirty="0">
                <a:latin typeface="Times New Roman" panose="02020603050405020304" pitchFamily="18" charset="0"/>
                <a:cs typeface="Times New Roman" panose="02020603050405020304" pitchFamily="18" charset="0"/>
              </a:rPr>
              <a:t>, the system achieved superior performance. Key phases included data preprocessing, feature engineering, and model evaluation, paving the way for impactful applications in customer sentiment analysis.</a:t>
            </a:r>
            <a:endParaRPr lang="fr-FR" sz="1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7BCD4FC4-4405-83CA-A5A1-B1F7B32039FD}"/>
            </a:ext>
          </a:extLst>
        </p:cNvPr>
        <p:cNvGrpSpPr/>
        <p:nvPr/>
      </p:nvGrpSpPr>
      <p:grpSpPr>
        <a:xfrm>
          <a:off x="0" y="0"/>
          <a:ext cx="0" cy="0"/>
          <a:chOff x="0" y="0"/>
          <a:chExt cx="0" cy="0"/>
        </a:xfrm>
      </p:grpSpPr>
      <p:sp>
        <p:nvSpPr>
          <p:cNvPr id="336" name="!!title">
            <a:extLst>
              <a:ext uri="{FF2B5EF4-FFF2-40B4-BE49-F238E27FC236}">
                <a16:creationId xmlns:a16="http://schemas.microsoft.com/office/drawing/2014/main" id="{C27DE9CC-A673-88C3-398A-FC0D30679AB1}"/>
              </a:ext>
            </a:extLst>
          </p:cNvPr>
          <p:cNvSpPr txBox="1">
            <a:spLocks noGrp="1"/>
          </p:cNvSpPr>
          <p:nvPr>
            <p:ph type="title"/>
          </p:nvPr>
        </p:nvSpPr>
        <p:spPr>
          <a:xfrm>
            <a:off x="0" y="0"/>
            <a:ext cx="4224528" cy="37140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Data Preparation and Preprocessing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A003E11-64A0-D90E-BB41-669AE248A46D}"/>
              </a:ext>
            </a:extLst>
          </p:cNvPr>
          <p:cNvSpPr txBox="1"/>
          <p:nvPr/>
        </p:nvSpPr>
        <p:spPr>
          <a:xfrm>
            <a:off x="286512" y="764524"/>
            <a:ext cx="8570976" cy="646331"/>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cs typeface="Times New Roman" panose="02020603050405020304" pitchFamily="18" charset="0"/>
              </a:rPr>
              <a:t>The objective of this section is to perform essential data cleaning and preprocessing steps to prepare the customer review dataset for sentiment analysis.</a:t>
            </a:r>
            <a:endParaRPr lang="fr-FR"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6020096-65F5-D125-CAB2-84A851DDC361}"/>
              </a:ext>
            </a:extLst>
          </p:cNvPr>
          <p:cNvSpPr txBox="1"/>
          <p:nvPr/>
        </p:nvSpPr>
        <p:spPr>
          <a:xfrm>
            <a:off x="111377" y="1822863"/>
            <a:ext cx="2286000" cy="315023"/>
          </a:xfrm>
          <a:prstGeom prst="rect">
            <a:avLst/>
          </a:prstGeom>
          <a:noFill/>
        </p:spPr>
        <p:txBody>
          <a:bodyPr wrap="square">
            <a:spAutoFit/>
          </a:bodyPr>
          <a:lstStyle/>
          <a:p>
            <a:pPr lvl="0">
              <a:lnSpc>
                <a:spcPct val="107000"/>
              </a:lnSpc>
              <a:spcAft>
                <a:spcPts val="800"/>
              </a:spcAft>
            </a:pP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Load</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the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Dataset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05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52797091-32F8-F5CA-6231-B4FF5D67C1D1}"/>
              </a:ext>
            </a:extLst>
          </p:cNvPr>
          <p:cNvSpPr txBox="1"/>
          <p:nvPr/>
        </p:nvSpPr>
        <p:spPr>
          <a:xfrm>
            <a:off x="5894832" y="2823813"/>
            <a:ext cx="2188464" cy="315023"/>
          </a:xfrm>
          <a:prstGeom prst="rect">
            <a:avLst/>
          </a:prstGeom>
          <a:noFill/>
        </p:spPr>
        <p:txBody>
          <a:bodyPr wrap="square">
            <a:spAutoFit/>
          </a:bodyPr>
          <a:lstStyle/>
          <a:p>
            <a:pPr lvl="0">
              <a:lnSpc>
                <a:spcPct val="107000"/>
              </a:lnSpc>
              <a:spcAft>
                <a:spcPts val="800"/>
              </a:spcAft>
            </a:pP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Dataset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Overview</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05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99205D2B-4D52-03F8-AA38-E134E41446BA}"/>
              </a:ext>
            </a:extLst>
          </p:cNvPr>
          <p:cNvSpPr/>
          <p:nvPr/>
        </p:nvSpPr>
        <p:spPr>
          <a:xfrm>
            <a:off x="-420525" y="-32310"/>
            <a:ext cx="4462685"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Image 1" descr="Une image contenant texte, capture d’écran, Police, ligne&#10;&#10;Description générée automatiquement">
            <a:extLst>
              <a:ext uri="{FF2B5EF4-FFF2-40B4-BE49-F238E27FC236}">
                <a16:creationId xmlns:a16="http://schemas.microsoft.com/office/drawing/2014/main" id="{B5235CF4-0863-E14C-0A61-FE77732DC8AE}"/>
              </a:ext>
            </a:extLst>
          </p:cNvPr>
          <p:cNvPicPr>
            <a:picLocks noChangeAspect="1"/>
          </p:cNvPicPr>
          <p:nvPr/>
        </p:nvPicPr>
        <p:blipFill>
          <a:blip r:embed="rId3"/>
          <a:stretch>
            <a:fillRect/>
          </a:stretch>
        </p:blipFill>
        <p:spPr>
          <a:xfrm>
            <a:off x="111377" y="2243162"/>
            <a:ext cx="4381500" cy="769620"/>
          </a:xfrm>
          <a:prstGeom prst="rect">
            <a:avLst/>
          </a:prstGeom>
        </p:spPr>
      </p:pic>
      <p:pic>
        <p:nvPicPr>
          <p:cNvPr id="10" name="Image 1" descr="Une image contenant texte, Police, capture d’écran, ligne&#10;&#10;Description générée automatiquement">
            <a:extLst>
              <a:ext uri="{FF2B5EF4-FFF2-40B4-BE49-F238E27FC236}">
                <a16:creationId xmlns:a16="http://schemas.microsoft.com/office/drawing/2014/main" id="{42816987-AD17-420D-D95E-24CC18C62993}"/>
              </a:ext>
            </a:extLst>
          </p:cNvPr>
          <p:cNvPicPr>
            <a:picLocks noChangeAspect="1"/>
          </p:cNvPicPr>
          <p:nvPr/>
        </p:nvPicPr>
        <p:blipFill>
          <a:blip r:embed="rId4"/>
          <a:stretch>
            <a:fillRect/>
          </a:stretch>
        </p:blipFill>
        <p:spPr>
          <a:xfrm>
            <a:off x="4224528" y="3144336"/>
            <a:ext cx="4815328" cy="980111"/>
          </a:xfrm>
          <a:prstGeom prst="rect">
            <a:avLst/>
          </a:prstGeom>
        </p:spPr>
      </p:pic>
    </p:spTree>
    <p:extLst>
      <p:ext uri="{BB962C8B-B14F-4D97-AF65-F5344CB8AC3E}">
        <p14:creationId xmlns:p14="http://schemas.microsoft.com/office/powerpoint/2010/main" val="128096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C1AF9B40-2A72-AEFE-3DB7-9AF5CF72EBB1}"/>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A8835A48-A672-A437-1EB4-2F4FE5B0A18D}"/>
              </a:ext>
            </a:extLst>
          </p:cNvPr>
          <p:cNvSpPr txBox="1">
            <a:spLocks noGrp="1"/>
          </p:cNvSpPr>
          <p:nvPr>
            <p:ph type="title"/>
          </p:nvPr>
        </p:nvSpPr>
        <p:spPr>
          <a:xfrm>
            <a:off x="-204716" y="0"/>
            <a:ext cx="4224528" cy="371400"/>
          </a:xfrm>
          <a:prstGeom prst="rect">
            <a:avLst/>
          </a:prstGeom>
        </p:spPr>
        <p:txBody>
          <a:bodyPr spcFirstLastPara="1" wrap="square" lIns="91425" tIns="91425" rIns="91425" bIns="91425" anchor="ctr" anchorCtr="0">
            <a:noAutofit/>
          </a:bodyPr>
          <a:lstStyle/>
          <a:p>
            <a:pPr>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Data Preparation and Preprocessing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36844B6-F87B-96A5-F3B3-DC3D26452BCF}"/>
              </a:ext>
            </a:extLst>
          </p:cNvPr>
          <p:cNvSpPr txBox="1"/>
          <p:nvPr/>
        </p:nvSpPr>
        <p:spPr>
          <a:xfrm>
            <a:off x="3307080" y="695753"/>
            <a:ext cx="2529840" cy="378565"/>
          </a:xfrm>
          <a:prstGeom prst="rect">
            <a:avLst/>
          </a:prstGeom>
          <a:noFill/>
        </p:spPr>
        <p:txBody>
          <a:bodyPr wrap="square">
            <a:spAutoFit/>
          </a:bodyPr>
          <a:lstStyle/>
          <a:p>
            <a:pPr lvl="0">
              <a:lnSpc>
                <a:spcPct val="107000"/>
              </a:lnSpc>
              <a:spcAft>
                <a:spcPts val="800"/>
              </a:spcAft>
            </a:pP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Dataset</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Overview</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0FD7F74D-7875-2CB9-3386-66671CAE548D}"/>
              </a:ext>
            </a:extLst>
          </p:cNvPr>
          <p:cNvSpPr/>
          <p:nvPr/>
        </p:nvSpPr>
        <p:spPr>
          <a:xfrm>
            <a:off x="-420525" y="-32310"/>
            <a:ext cx="4300315"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Image 1" descr="Une image contenant texte, capture d’écran, Police, nombre&#10;&#10;Description générée automatiquement">
            <a:extLst>
              <a:ext uri="{FF2B5EF4-FFF2-40B4-BE49-F238E27FC236}">
                <a16:creationId xmlns:a16="http://schemas.microsoft.com/office/drawing/2014/main" id="{3C8B4A92-55B2-7A73-18A0-A549758DFD04}"/>
              </a:ext>
            </a:extLst>
          </p:cNvPr>
          <p:cNvPicPr>
            <a:picLocks noChangeAspect="1"/>
          </p:cNvPicPr>
          <p:nvPr/>
        </p:nvPicPr>
        <p:blipFill>
          <a:blip r:embed="rId3"/>
          <a:stretch>
            <a:fillRect/>
          </a:stretch>
        </p:blipFill>
        <p:spPr>
          <a:xfrm>
            <a:off x="208839" y="1593801"/>
            <a:ext cx="4363161" cy="2853946"/>
          </a:xfrm>
          <a:prstGeom prst="rect">
            <a:avLst/>
          </a:prstGeom>
        </p:spPr>
      </p:pic>
      <p:pic>
        <p:nvPicPr>
          <p:cNvPr id="7" name="Image 1" descr="Une image contenant texte, capture d’écran, Police, nombre&#10;&#10;Description générée automatiquement">
            <a:extLst>
              <a:ext uri="{FF2B5EF4-FFF2-40B4-BE49-F238E27FC236}">
                <a16:creationId xmlns:a16="http://schemas.microsoft.com/office/drawing/2014/main" id="{C0D0D14C-F7F5-CFCA-72E4-0E87265E6FB7}"/>
              </a:ext>
            </a:extLst>
          </p:cNvPr>
          <p:cNvPicPr>
            <a:picLocks noChangeAspect="1"/>
          </p:cNvPicPr>
          <p:nvPr/>
        </p:nvPicPr>
        <p:blipFill>
          <a:blip r:embed="rId3"/>
          <a:stretch>
            <a:fillRect/>
          </a:stretch>
        </p:blipFill>
        <p:spPr>
          <a:xfrm>
            <a:off x="4789881" y="1593801"/>
            <a:ext cx="4145280" cy="2711430"/>
          </a:xfrm>
          <a:prstGeom prst="rect">
            <a:avLst/>
          </a:prstGeom>
        </p:spPr>
      </p:pic>
    </p:spTree>
    <p:extLst>
      <p:ext uri="{BB962C8B-B14F-4D97-AF65-F5344CB8AC3E}">
        <p14:creationId xmlns:p14="http://schemas.microsoft.com/office/powerpoint/2010/main" val="182773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0235C896-BC16-F591-105B-421C19FC4DBF}"/>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F4C7B29F-D733-799F-5412-731475B95FDF}"/>
              </a:ext>
            </a:extLst>
          </p:cNvPr>
          <p:cNvSpPr txBox="1">
            <a:spLocks noGrp="1"/>
          </p:cNvSpPr>
          <p:nvPr>
            <p:ph type="title"/>
          </p:nvPr>
        </p:nvSpPr>
        <p:spPr>
          <a:xfrm>
            <a:off x="106679" y="754649"/>
            <a:ext cx="4224528"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Handling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Duplicated</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Values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17CCA33-5BD8-EF30-7102-689E542C9ED3}"/>
              </a:ext>
            </a:extLst>
          </p:cNvPr>
          <p:cNvSpPr txBox="1"/>
          <p:nvPr/>
        </p:nvSpPr>
        <p:spPr>
          <a:xfrm>
            <a:off x="4703064" y="2860957"/>
            <a:ext cx="4821936" cy="378565"/>
          </a:xfrm>
          <a:prstGeom prst="rect">
            <a:avLst/>
          </a:prstGeom>
          <a:noFill/>
        </p:spPr>
        <p:txBody>
          <a:bodyPr wrap="square">
            <a:spAutoFit/>
          </a:bodyPr>
          <a:lstStyle/>
          <a:p>
            <a:pPr lvl="0">
              <a:lnSpc>
                <a:spcPct val="107000"/>
              </a:lnSpc>
              <a:spcAft>
                <a:spcPts val="800"/>
              </a:spcAft>
            </a:pP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Target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Variable</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Distribution</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050" b="1"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Image 1" descr="Une image contenant texte, Police, ligne, capture d’écran&#10;&#10;Description générée automatiquement">
            <a:extLst>
              <a:ext uri="{FF2B5EF4-FFF2-40B4-BE49-F238E27FC236}">
                <a16:creationId xmlns:a16="http://schemas.microsoft.com/office/drawing/2014/main" id="{85C64FDD-3921-C1F0-570A-1D7D4C43E27A}"/>
              </a:ext>
            </a:extLst>
          </p:cNvPr>
          <p:cNvPicPr>
            <a:picLocks noChangeAspect="1"/>
          </p:cNvPicPr>
          <p:nvPr/>
        </p:nvPicPr>
        <p:blipFill>
          <a:blip r:embed="rId3"/>
          <a:stretch>
            <a:fillRect/>
          </a:stretch>
        </p:blipFill>
        <p:spPr>
          <a:xfrm>
            <a:off x="106679" y="1215617"/>
            <a:ext cx="5685155" cy="1066165"/>
          </a:xfrm>
          <a:prstGeom prst="rect">
            <a:avLst/>
          </a:prstGeom>
        </p:spPr>
      </p:pic>
      <p:pic>
        <p:nvPicPr>
          <p:cNvPr id="5" name="Image 1" descr="Une image contenant texte, Police, capture d’écran, ligne&#10;&#10;Description générée automatiquement">
            <a:extLst>
              <a:ext uri="{FF2B5EF4-FFF2-40B4-BE49-F238E27FC236}">
                <a16:creationId xmlns:a16="http://schemas.microsoft.com/office/drawing/2014/main" id="{005475BD-1AC0-A596-C868-109E3EC434CB}"/>
              </a:ext>
            </a:extLst>
          </p:cNvPr>
          <p:cNvPicPr>
            <a:picLocks noChangeAspect="1"/>
          </p:cNvPicPr>
          <p:nvPr/>
        </p:nvPicPr>
        <p:blipFill>
          <a:blip r:embed="rId4"/>
          <a:stretch>
            <a:fillRect/>
          </a:stretch>
        </p:blipFill>
        <p:spPr>
          <a:xfrm>
            <a:off x="3576596" y="3322686"/>
            <a:ext cx="5453612" cy="1066165"/>
          </a:xfrm>
          <a:prstGeom prst="rect">
            <a:avLst/>
          </a:prstGeom>
        </p:spPr>
      </p:pic>
    </p:spTree>
    <p:extLst>
      <p:ext uri="{BB962C8B-B14F-4D97-AF65-F5344CB8AC3E}">
        <p14:creationId xmlns:p14="http://schemas.microsoft.com/office/powerpoint/2010/main" val="1553045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5CB4B75C-6AC5-7F37-6666-FEC9DBB0496F}"/>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96389DBF-B888-3E11-1D15-E2AB931083FC}"/>
              </a:ext>
            </a:extLst>
          </p:cNvPr>
          <p:cNvSpPr txBox="1">
            <a:spLocks noGrp="1"/>
          </p:cNvSpPr>
          <p:nvPr>
            <p:ph type="title"/>
          </p:nvPr>
        </p:nvSpPr>
        <p:spPr>
          <a:xfrm>
            <a:off x="-368809" y="107893"/>
            <a:ext cx="4940809" cy="371400"/>
          </a:xfrm>
          <a:prstGeom prst="rect">
            <a:avLst/>
          </a:prstGeom>
        </p:spPr>
        <p:txBody>
          <a:bodyPr spcFirstLastPara="1" wrap="square" lIns="91425" tIns="91425" rIns="91425" bIns="91425" anchor="ctr" anchorCtr="0">
            <a:noAutofit/>
          </a:bodyPr>
          <a:lstStyle/>
          <a:p>
            <a:pPr marL="457200">
              <a:lnSpc>
                <a:spcPct val="107000"/>
              </a:lnSpc>
              <a:spcAft>
                <a:spcPts val="800"/>
              </a:spcAft>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Visualizing the distribution of sentiment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4" name="Image 1" descr="Une image contenant texte, capture d’écran, diagramme, Rectangle&#10;&#10;Description générée automatiquement">
            <a:extLst>
              <a:ext uri="{FF2B5EF4-FFF2-40B4-BE49-F238E27FC236}">
                <a16:creationId xmlns:a16="http://schemas.microsoft.com/office/drawing/2014/main" id="{F8B84C16-7420-01C9-7164-59DD03809588}"/>
              </a:ext>
            </a:extLst>
          </p:cNvPr>
          <p:cNvPicPr>
            <a:picLocks noChangeAspect="1"/>
          </p:cNvPicPr>
          <p:nvPr/>
        </p:nvPicPr>
        <p:blipFill>
          <a:blip r:embed="rId3"/>
          <a:stretch>
            <a:fillRect/>
          </a:stretch>
        </p:blipFill>
        <p:spPr>
          <a:xfrm>
            <a:off x="5403342" y="2361660"/>
            <a:ext cx="3515107" cy="2678177"/>
          </a:xfrm>
          <a:prstGeom prst="rect">
            <a:avLst/>
          </a:prstGeom>
        </p:spPr>
      </p:pic>
      <p:sp>
        <p:nvSpPr>
          <p:cNvPr id="6" name="TextBox 5">
            <a:extLst>
              <a:ext uri="{FF2B5EF4-FFF2-40B4-BE49-F238E27FC236}">
                <a16:creationId xmlns:a16="http://schemas.microsoft.com/office/drawing/2014/main" id="{EC07B43B-D4A8-A3DE-F632-5A9AFD7BE2B1}"/>
              </a:ext>
            </a:extLst>
          </p:cNvPr>
          <p:cNvSpPr txBox="1"/>
          <p:nvPr/>
        </p:nvSpPr>
        <p:spPr>
          <a:xfrm>
            <a:off x="-420525" y="3584328"/>
            <a:ext cx="5598415" cy="1006558"/>
          </a:xfrm>
          <a:prstGeom prst="rect">
            <a:avLst/>
          </a:prstGeom>
          <a:noFill/>
        </p:spPr>
        <p:txBody>
          <a:bodyPr wrap="square">
            <a:spAutoFit/>
          </a:bodyPr>
          <a:lstStyle/>
          <a:p>
            <a:pPr marL="449580">
              <a:lnSpc>
                <a:spcPct val="107000"/>
              </a:lnSpc>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This distribution shows how customer opinions are spread across different sentiment categories, with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positive</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reviews dominating, followed by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negative</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reviews, and </a:t>
            </a: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neutral</a:t>
            </a: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 reviews making up a smaller portion.</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09DF735B-D108-A851-7C2B-2566B79B9DD6}"/>
              </a:ext>
            </a:extLst>
          </p:cNvPr>
          <p:cNvSpPr/>
          <p:nvPr/>
        </p:nvSpPr>
        <p:spPr>
          <a:xfrm>
            <a:off x="-420525" y="-32310"/>
            <a:ext cx="4940809"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age 1" descr="Une image contenant texte, capture d’écran, Police&#10;&#10;Description générée automatiquement">
            <a:extLst>
              <a:ext uri="{FF2B5EF4-FFF2-40B4-BE49-F238E27FC236}">
                <a16:creationId xmlns:a16="http://schemas.microsoft.com/office/drawing/2014/main" id="{4297DD36-6D16-116B-FC95-F06BDFC01DD5}"/>
              </a:ext>
            </a:extLst>
          </p:cNvPr>
          <p:cNvPicPr>
            <a:picLocks noChangeAspect="1"/>
          </p:cNvPicPr>
          <p:nvPr/>
        </p:nvPicPr>
        <p:blipFill>
          <a:blip r:embed="rId4"/>
          <a:stretch>
            <a:fillRect/>
          </a:stretch>
        </p:blipFill>
        <p:spPr>
          <a:xfrm>
            <a:off x="0" y="464668"/>
            <a:ext cx="5760720" cy="2762885"/>
          </a:xfrm>
          <a:prstGeom prst="rect">
            <a:avLst/>
          </a:prstGeom>
        </p:spPr>
      </p:pic>
    </p:spTree>
    <p:extLst>
      <p:ext uri="{BB962C8B-B14F-4D97-AF65-F5344CB8AC3E}">
        <p14:creationId xmlns:p14="http://schemas.microsoft.com/office/powerpoint/2010/main" val="52023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BDD67DDA-6AE3-0120-5AC7-513FC9DE642F}"/>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7F8BC275-81CA-4C1B-4C70-CE393A186C30}"/>
              </a:ext>
            </a:extLst>
          </p:cNvPr>
          <p:cNvSpPr txBox="1">
            <a:spLocks noGrp="1"/>
          </p:cNvSpPr>
          <p:nvPr>
            <p:ph type="title"/>
          </p:nvPr>
        </p:nvSpPr>
        <p:spPr>
          <a:xfrm>
            <a:off x="0" y="0"/>
            <a:ext cx="2636521"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Text</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Preprocessing</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0275D96-88B7-7F18-10B2-D20441F30E3D}"/>
              </a:ext>
            </a:extLst>
          </p:cNvPr>
          <p:cNvSpPr txBox="1"/>
          <p:nvPr/>
        </p:nvSpPr>
        <p:spPr>
          <a:xfrm>
            <a:off x="420624" y="437534"/>
            <a:ext cx="7906512" cy="315023"/>
          </a:xfrm>
          <a:prstGeom prst="rect">
            <a:avLst/>
          </a:prstGeom>
          <a:noFill/>
        </p:spPr>
        <p:txBody>
          <a:bodyPr wrap="square">
            <a:spAutoFit/>
          </a:bodyPr>
          <a:lstStyle/>
          <a:p>
            <a:pPr marL="457200">
              <a:lnSpc>
                <a:spcPct val="107000"/>
              </a:lnSpc>
              <a:spcAft>
                <a:spcPts val="800"/>
              </a:spcAft>
            </a:pPr>
            <a:r>
              <a:rPr lang="en-US" sz="1400" kern="100" dirty="0">
                <a:effectLst/>
                <a:latin typeface="Times New Roman" panose="02020603050405020304" pitchFamily="18" charset="0"/>
                <a:ea typeface="Aptos" panose="020B0004020202020204" pitchFamily="34" charset="0"/>
                <a:cs typeface="Times New Roman" panose="02020603050405020304" pitchFamily="18" charset="0"/>
              </a:rPr>
              <a:t>Before we start, we will create a new dataset with only the relevant columns for our analysis :</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99FDB87-01B3-1A08-6ABE-3002152C1872}"/>
              </a:ext>
            </a:extLst>
          </p:cNvPr>
          <p:cNvSpPr txBox="1"/>
          <p:nvPr/>
        </p:nvSpPr>
        <p:spPr>
          <a:xfrm>
            <a:off x="3261360" y="1560760"/>
            <a:ext cx="3261360" cy="315023"/>
          </a:xfrm>
          <a:prstGeom prst="rect">
            <a:avLst/>
          </a:prstGeom>
          <a:noFill/>
        </p:spPr>
        <p:txBody>
          <a:bodyPr wrap="square">
            <a:spAutoFit/>
          </a:bodyPr>
          <a:lstStyle/>
          <a:p>
            <a:pPr lvl="0">
              <a:lnSpc>
                <a:spcPct val="107000"/>
              </a:lnSpc>
              <a:spcAft>
                <a:spcPts val="800"/>
              </a:spcAft>
            </a:pP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Convert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Text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to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Lowercase</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43A6BD0-C668-AD5B-51E4-3F770F9D2CC4}"/>
              </a:ext>
            </a:extLst>
          </p:cNvPr>
          <p:cNvSpPr txBox="1"/>
          <p:nvPr/>
        </p:nvSpPr>
        <p:spPr>
          <a:xfrm>
            <a:off x="3067727" y="2874219"/>
            <a:ext cx="4572000" cy="315023"/>
          </a:xfrm>
          <a:prstGeom prst="rect">
            <a:avLst/>
          </a:prstGeom>
          <a:noFill/>
        </p:spPr>
        <p:txBody>
          <a:bodyPr wrap="square">
            <a:spAutoFit/>
          </a:bodyPr>
          <a:lstStyle/>
          <a:p>
            <a:pPr lvl="0">
              <a:lnSpc>
                <a:spcPct val="107000"/>
              </a:lnSpc>
              <a:spcAft>
                <a:spcPts val="800"/>
              </a:spcAft>
            </a:pP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Remove</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Punctuations</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from</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400" b="1" kern="100" dirty="0" err="1">
                <a:effectLst/>
                <a:latin typeface="Times New Roman" panose="02020603050405020304" pitchFamily="18" charset="0"/>
                <a:ea typeface="Aptos" panose="020B0004020202020204" pitchFamily="34" charset="0"/>
                <a:cs typeface="Times New Roman" panose="02020603050405020304" pitchFamily="18" charset="0"/>
              </a:rPr>
              <a:t>Text</a:t>
            </a:r>
            <a:r>
              <a:rPr lang="fr-FR" sz="14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2" name="Google Shape;419;p18">
            <a:extLst>
              <a:ext uri="{FF2B5EF4-FFF2-40B4-BE49-F238E27FC236}">
                <a16:creationId xmlns:a16="http://schemas.microsoft.com/office/drawing/2014/main" id="{094E3036-2DCA-3BE6-1E55-7780E14DF79F}"/>
              </a:ext>
            </a:extLst>
          </p:cNvPr>
          <p:cNvSpPr/>
          <p:nvPr/>
        </p:nvSpPr>
        <p:spPr>
          <a:xfrm>
            <a:off x="-420524" y="-32310"/>
            <a:ext cx="2984262" cy="3714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Image 1" descr="Une image contenant texte, Police, ligne, blanc&#10;&#10;Description générée automatiquement">
            <a:extLst>
              <a:ext uri="{FF2B5EF4-FFF2-40B4-BE49-F238E27FC236}">
                <a16:creationId xmlns:a16="http://schemas.microsoft.com/office/drawing/2014/main" id="{F8F9CE09-82BC-19AC-946D-FB45335D614C}"/>
              </a:ext>
            </a:extLst>
          </p:cNvPr>
          <p:cNvPicPr>
            <a:picLocks noChangeAspect="1"/>
          </p:cNvPicPr>
          <p:nvPr/>
        </p:nvPicPr>
        <p:blipFill>
          <a:blip r:embed="rId3"/>
          <a:srcRect b="50243"/>
          <a:stretch/>
        </p:blipFill>
        <p:spPr>
          <a:xfrm>
            <a:off x="1343448" y="830641"/>
            <a:ext cx="6457103" cy="586758"/>
          </a:xfrm>
          <a:prstGeom prst="rect">
            <a:avLst/>
          </a:prstGeom>
        </p:spPr>
      </p:pic>
      <p:pic>
        <p:nvPicPr>
          <p:cNvPr id="6" name="Image 1">
            <a:extLst>
              <a:ext uri="{FF2B5EF4-FFF2-40B4-BE49-F238E27FC236}">
                <a16:creationId xmlns:a16="http://schemas.microsoft.com/office/drawing/2014/main" id="{595CE6D2-5447-C4C2-E0D3-CE2DF919F20B}"/>
              </a:ext>
            </a:extLst>
          </p:cNvPr>
          <p:cNvPicPr>
            <a:picLocks noChangeAspect="1"/>
          </p:cNvPicPr>
          <p:nvPr/>
        </p:nvPicPr>
        <p:blipFill>
          <a:blip r:embed="rId4"/>
          <a:srcRect t="-10329" r="17928"/>
          <a:stretch/>
        </p:blipFill>
        <p:spPr>
          <a:xfrm>
            <a:off x="1275094" y="2026228"/>
            <a:ext cx="6783919" cy="749912"/>
          </a:xfrm>
          <a:prstGeom prst="rect">
            <a:avLst/>
          </a:prstGeom>
        </p:spPr>
      </p:pic>
      <p:pic>
        <p:nvPicPr>
          <p:cNvPr id="11" name="Image 1" descr="Une image contenant texte, Police, capture d’écran, ligne&#10;&#10;Description générée automatiquement">
            <a:extLst>
              <a:ext uri="{FF2B5EF4-FFF2-40B4-BE49-F238E27FC236}">
                <a16:creationId xmlns:a16="http://schemas.microsoft.com/office/drawing/2014/main" id="{A8EBB72C-75C5-EBCA-5B57-CAF4874FEB0D}"/>
              </a:ext>
            </a:extLst>
          </p:cNvPr>
          <p:cNvPicPr>
            <a:picLocks noChangeAspect="1"/>
          </p:cNvPicPr>
          <p:nvPr/>
        </p:nvPicPr>
        <p:blipFill>
          <a:blip r:embed="rId5"/>
          <a:stretch>
            <a:fillRect/>
          </a:stretch>
        </p:blipFill>
        <p:spPr>
          <a:xfrm>
            <a:off x="1539990" y="3333670"/>
            <a:ext cx="6704100" cy="1679720"/>
          </a:xfrm>
          <a:prstGeom prst="rect">
            <a:avLst/>
          </a:prstGeom>
        </p:spPr>
      </p:pic>
    </p:spTree>
    <p:extLst>
      <p:ext uri="{BB962C8B-B14F-4D97-AF65-F5344CB8AC3E}">
        <p14:creationId xmlns:p14="http://schemas.microsoft.com/office/powerpoint/2010/main" val="254960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a:extLst>
            <a:ext uri="{FF2B5EF4-FFF2-40B4-BE49-F238E27FC236}">
              <a16:creationId xmlns:a16="http://schemas.microsoft.com/office/drawing/2014/main" id="{76F8C4CC-B936-CC9F-0AC3-2DEE722D10B9}"/>
            </a:ext>
          </a:extLst>
        </p:cNvPr>
        <p:cNvGrpSpPr/>
        <p:nvPr/>
      </p:nvGrpSpPr>
      <p:grpSpPr>
        <a:xfrm>
          <a:off x="0" y="0"/>
          <a:ext cx="0" cy="0"/>
          <a:chOff x="0" y="0"/>
          <a:chExt cx="0" cy="0"/>
        </a:xfrm>
      </p:grpSpPr>
      <p:sp>
        <p:nvSpPr>
          <p:cNvPr id="336" name="Google Shape;336;p17">
            <a:extLst>
              <a:ext uri="{FF2B5EF4-FFF2-40B4-BE49-F238E27FC236}">
                <a16:creationId xmlns:a16="http://schemas.microsoft.com/office/drawing/2014/main" id="{6EB96F85-783B-C3AE-D766-7F92D439EF13}"/>
              </a:ext>
            </a:extLst>
          </p:cNvPr>
          <p:cNvSpPr txBox="1">
            <a:spLocks noGrp="1"/>
          </p:cNvSpPr>
          <p:nvPr>
            <p:ph type="title"/>
          </p:nvPr>
        </p:nvSpPr>
        <p:spPr>
          <a:xfrm>
            <a:off x="-207264" y="39518"/>
            <a:ext cx="3657600" cy="371400"/>
          </a:xfrm>
          <a:prstGeom prst="rect">
            <a:avLst/>
          </a:prstGeom>
        </p:spPr>
        <p:txBody>
          <a:bodyPr spcFirstLastPara="1" wrap="square" lIns="91425" tIns="91425" rIns="91425" bIns="91425" anchor="ctr" anchorCtr="0">
            <a:noAutofit/>
          </a:bodyPr>
          <a:lstStyle/>
          <a:p>
            <a:pPr lvl="0">
              <a:lnSpc>
                <a:spcPct val="107000"/>
              </a:lnSpc>
              <a:spcAft>
                <a:spcPts val="800"/>
              </a:spcAft>
            </a:pP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Remove</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Numbers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from</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fr-FR" sz="1800" b="1" kern="100" dirty="0" err="1">
                <a:effectLst/>
                <a:latin typeface="Times New Roman" panose="02020603050405020304" pitchFamily="18" charset="0"/>
                <a:ea typeface="Aptos" panose="020B0004020202020204" pitchFamily="34" charset="0"/>
                <a:cs typeface="Times New Roman" panose="02020603050405020304" pitchFamily="18" charset="0"/>
              </a:rPr>
              <a:t>Text</a:t>
            </a:r>
            <a:r>
              <a:rPr lang="fr-FR" sz="1800" b="1"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fr-FR"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26E3763-79CA-599C-CAD4-A3D532362487}"/>
              </a:ext>
            </a:extLst>
          </p:cNvPr>
          <p:cNvSpPr txBox="1"/>
          <p:nvPr/>
        </p:nvSpPr>
        <p:spPr>
          <a:xfrm>
            <a:off x="2474976" y="1375748"/>
            <a:ext cx="4675632" cy="315023"/>
          </a:xfrm>
          <a:prstGeom prst="rect">
            <a:avLst/>
          </a:prstGeom>
          <a:noFill/>
        </p:spPr>
        <p:txBody>
          <a:bodyPr wrap="square">
            <a:spAutoFit/>
          </a:bodyPr>
          <a:lstStyle/>
          <a:p>
            <a:pPr lvl="0">
              <a:lnSpc>
                <a:spcPct val="107000"/>
              </a:lnSpc>
              <a:spcAft>
                <a:spcPts val="800"/>
              </a:spcAft>
            </a:pPr>
            <a:r>
              <a:rPr lang="en-US" sz="1400" b="1" kern="100" dirty="0">
                <a:effectLst/>
                <a:latin typeface="Times New Roman" panose="02020603050405020304" pitchFamily="18" charset="0"/>
                <a:ea typeface="Aptos" panose="020B0004020202020204" pitchFamily="34" charset="0"/>
                <a:cs typeface="Times New Roman" panose="02020603050405020304" pitchFamily="18" charset="0"/>
              </a:rPr>
              <a:t>Handle newline and carriage return characters:</a:t>
            </a:r>
            <a:endParaRPr lang="fr-FR" sz="11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F3E7471-2527-BD9A-4A8C-1990997D6A72}"/>
              </a:ext>
            </a:extLst>
          </p:cNvPr>
          <p:cNvSpPr txBox="1"/>
          <p:nvPr/>
        </p:nvSpPr>
        <p:spPr>
          <a:xfrm>
            <a:off x="32766" y="2838454"/>
            <a:ext cx="9560052" cy="610295"/>
          </a:xfrm>
          <a:prstGeom prst="rect">
            <a:avLst/>
          </a:prstGeom>
          <a:noFill/>
        </p:spPr>
        <p:txBody>
          <a:bodyPr wrap="square">
            <a:spAutoFit/>
          </a:bodyPr>
          <a:lstStyle/>
          <a:p>
            <a:pPr lvl="0">
              <a:lnSpc>
                <a:spcPct val="107000"/>
              </a:lnSpc>
              <a:spcAft>
                <a:spcPts val="800"/>
              </a:spcAft>
            </a:pPr>
            <a:r>
              <a:rPr lang="en-US" sz="1600" dirty="0">
                <a:effectLst/>
                <a:latin typeface="Times New Roman" panose="02020603050405020304" pitchFamily="18" charset="0"/>
                <a:ea typeface="Aptos" panose="020B0004020202020204" pitchFamily="34" charset="0"/>
                <a:cs typeface="Times New Roman" panose="02020603050405020304" pitchFamily="18" charset="0"/>
              </a:rPr>
              <a:t>removing </a:t>
            </a:r>
            <a:r>
              <a:rPr lang="en-US" sz="1600" b="1" dirty="0" err="1">
                <a:effectLst/>
                <a:latin typeface="Times New Roman" panose="02020603050405020304" pitchFamily="18" charset="0"/>
                <a:ea typeface="Aptos" panose="020B0004020202020204" pitchFamily="34" charset="0"/>
                <a:cs typeface="Times New Roman" panose="02020603050405020304" pitchFamily="18" charset="0"/>
              </a:rPr>
              <a:t>stopwords</a:t>
            </a:r>
            <a:r>
              <a:rPr lang="en-US" sz="1600" dirty="0">
                <a:effectLst/>
                <a:latin typeface="Times New Roman" panose="02020603050405020304" pitchFamily="18" charset="0"/>
                <a:ea typeface="Aptos" panose="020B0004020202020204" pitchFamily="34" charset="0"/>
                <a:cs typeface="Times New Roman" panose="02020603050405020304" pitchFamily="18" charset="0"/>
              </a:rPr>
              <a:t> helps improve the quality of analysis by focusing on the words that hold the most </a:t>
            </a: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meaning</a:t>
            </a:r>
            <a:r>
              <a:rPr lang="en-US" sz="1600" dirty="0">
                <a:effectLst/>
                <a:latin typeface="Times New Roman" panose="02020603050405020304" pitchFamily="18" charset="0"/>
                <a:ea typeface="Aptos" panose="020B0004020202020204" pitchFamily="34" charset="0"/>
                <a:cs typeface="Times New Roman" panose="02020603050405020304" pitchFamily="18" charset="0"/>
              </a:rPr>
              <a:t> for </a:t>
            </a:r>
            <a:r>
              <a:rPr lang="en-US" sz="1600" b="1" dirty="0">
                <a:effectLst/>
                <a:latin typeface="Times New Roman" panose="02020603050405020304" pitchFamily="18" charset="0"/>
                <a:ea typeface="Aptos" panose="020B0004020202020204" pitchFamily="34" charset="0"/>
                <a:cs typeface="Times New Roman" panose="02020603050405020304" pitchFamily="18" charset="0"/>
              </a:rPr>
              <a:t>understanding</a:t>
            </a:r>
            <a:r>
              <a:rPr lang="en-US" sz="1600" dirty="0">
                <a:effectLst/>
                <a:latin typeface="Times New Roman" panose="02020603050405020304" pitchFamily="18" charset="0"/>
                <a:ea typeface="Aptos" panose="020B0004020202020204" pitchFamily="34" charset="0"/>
                <a:cs typeface="Times New Roman" panose="02020603050405020304" pitchFamily="18" charset="0"/>
              </a:rPr>
              <a:t> the </a:t>
            </a:r>
            <a:r>
              <a:rPr lang="en-US" sz="1600" dirty="0" err="1">
                <a:effectLst/>
                <a:latin typeface="Times New Roman" panose="02020603050405020304" pitchFamily="18" charset="0"/>
                <a:ea typeface="Aptos" panose="020B0004020202020204" pitchFamily="34" charset="0"/>
                <a:cs typeface="Times New Roman" panose="02020603050405020304" pitchFamily="18" charset="0"/>
              </a:rPr>
              <a:t>text.such</a:t>
            </a:r>
            <a:r>
              <a:rPr lang="en-US" sz="1600" dirty="0">
                <a:effectLst/>
                <a:latin typeface="Times New Roman" panose="02020603050405020304" pitchFamily="18" charset="0"/>
                <a:ea typeface="Aptos" panose="020B0004020202020204" pitchFamily="34" charset="0"/>
                <a:cs typeface="Times New Roman" panose="02020603050405020304" pitchFamily="18" charset="0"/>
              </a:rPr>
              <a:t> as "the", "is", "in", "and", "at" for </a:t>
            </a:r>
            <a:r>
              <a:rPr lang="en-US" sz="1600" dirty="0" err="1">
                <a:effectLst/>
                <a:latin typeface="Times New Roman" panose="02020603050405020304" pitchFamily="18" charset="0"/>
                <a:ea typeface="Aptos" panose="020B0004020202020204" pitchFamily="34" charset="0"/>
                <a:cs typeface="Times New Roman" panose="02020603050405020304" pitchFamily="18" charset="0"/>
              </a:rPr>
              <a:t>english</a:t>
            </a:r>
            <a:endParaRPr lang="fr-FR" sz="105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3" name="Google Shape;419;p18">
            <a:extLst>
              <a:ext uri="{FF2B5EF4-FFF2-40B4-BE49-F238E27FC236}">
                <a16:creationId xmlns:a16="http://schemas.microsoft.com/office/drawing/2014/main" id="{4F73D692-4233-55AD-B33E-AA5EE5A98F4A}"/>
              </a:ext>
            </a:extLst>
          </p:cNvPr>
          <p:cNvSpPr/>
          <p:nvPr/>
        </p:nvSpPr>
        <p:spPr>
          <a:xfrm>
            <a:off x="-420524" y="-32310"/>
            <a:ext cx="3676800" cy="496978"/>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Image 1">
            <a:extLst>
              <a:ext uri="{FF2B5EF4-FFF2-40B4-BE49-F238E27FC236}">
                <a16:creationId xmlns:a16="http://schemas.microsoft.com/office/drawing/2014/main" id="{C7186DC2-106F-0D63-B871-B8CD0FD9A183}"/>
              </a:ext>
            </a:extLst>
          </p:cNvPr>
          <p:cNvPicPr>
            <a:picLocks noChangeAspect="1"/>
          </p:cNvPicPr>
          <p:nvPr/>
        </p:nvPicPr>
        <p:blipFill>
          <a:blip r:embed="rId3"/>
          <a:stretch>
            <a:fillRect/>
          </a:stretch>
        </p:blipFill>
        <p:spPr>
          <a:xfrm>
            <a:off x="1409700" y="536496"/>
            <a:ext cx="6806184" cy="609946"/>
          </a:xfrm>
          <a:prstGeom prst="rect">
            <a:avLst/>
          </a:prstGeom>
        </p:spPr>
      </p:pic>
      <p:pic>
        <p:nvPicPr>
          <p:cNvPr id="7" name="Image 1">
            <a:extLst>
              <a:ext uri="{FF2B5EF4-FFF2-40B4-BE49-F238E27FC236}">
                <a16:creationId xmlns:a16="http://schemas.microsoft.com/office/drawing/2014/main" id="{29599AA9-618A-785C-8B92-FED019E37BE5}"/>
              </a:ext>
            </a:extLst>
          </p:cNvPr>
          <p:cNvPicPr>
            <a:picLocks noChangeAspect="1"/>
          </p:cNvPicPr>
          <p:nvPr/>
        </p:nvPicPr>
        <p:blipFill>
          <a:blip r:embed="rId4"/>
          <a:stretch>
            <a:fillRect/>
          </a:stretch>
        </p:blipFill>
        <p:spPr>
          <a:xfrm>
            <a:off x="1409700" y="1877637"/>
            <a:ext cx="6806184" cy="767408"/>
          </a:xfrm>
          <a:prstGeom prst="rect">
            <a:avLst/>
          </a:prstGeom>
        </p:spPr>
      </p:pic>
      <p:pic>
        <p:nvPicPr>
          <p:cNvPr id="8" name="Image 1" descr="Une image contenant texte, Police, ligne, capture d’écran&#10;&#10;Description générée automatiquement">
            <a:extLst>
              <a:ext uri="{FF2B5EF4-FFF2-40B4-BE49-F238E27FC236}">
                <a16:creationId xmlns:a16="http://schemas.microsoft.com/office/drawing/2014/main" id="{0DFAD19D-52B6-91EC-4536-7C3AF9EFFF3E}"/>
              </a:ext>
            </a:extLst>
          </p:cNvPr>
          <p:cNvPicPr>
            <a:picLocks noChangeAspect="1"/>
          </p:cNvPicPr>
          <p:nvPr/>
        </p:nvPicPr>
        <p:blipFill>
          <a:blip r:embed="rId5"/>
          <a:stretch>
            <a:fillRect/>
          </a:stretch>
        </p:blipFill>
        <p:spPr>
          <a:xfrm>
            <a:off x="1409700" y="3737407"/>
            <a:ext cx="6674871" cy="1199299"/>
          </a:xfrm>
          <a:prstGeom prst="rect">
            <a:avLst/>
          </a:prstGeom>
        </p:spPr>
      </p:pic>
    </p:spTree>
    <p:extLst>
      <p:ext uri="{BB962C8B-B14F-4D97-AF65-F5344CB8AC3E}">
        <p14:creationId xmlns:p14="http://schemas.microsoft.com/office/powerpoint/2010/main" val="1427399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1887</Words>
  <Application>Microsoft Office PowerPoint</Application>
  <PresentationFormat>On-screen Show (16:9)</PresentationFormat>
  <Paragraphs>156</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Segoe UI</vt:lpstr>
      <vt:lpstr>Calibri</vt:lpstr>
      <vt:lpstr>Fira Sans Extra Condensed</vt:lpstr>
      <vt:lpstr>Wingdings</vt:lpstr>
      <vt:lpstr>Times New Roman</vt:lpstr>
      <vt:lpstr>Roboto</vt:lpstr>
      <vt:lpstr>Fira Sans Extra Condensed SemiBold</vt:lpstr>
      <vt:lpstr>Machine Learning Infographics by Slidesgo</vt:lpstr>
      <vt:lpstr>Customer Reviews Classification</vt:lpstr>
      <vt:lpstr>PowerPoint Presentation</vt:lpstr>
      <vt:lpstr>Data Preparation and Preprocessing </vt:lpstr>
      <vt:lpstr>Data Preparation and Preprocessing :</vt:lpstr>
      <vt:lpstr>Data Preparation and Preprocessing :</vt:lpstr>
      <vt:lpstr>Handling Duplicated Values :</vt:lpstr>
      <vt:lpstr>Visualizing the distribution of sentiment :</vt:lpstr>
      <vt:lpstr>Text Preprocessing :</vt:lpstr>
      <vt:lpstr>Remove Numbers from Text :</vt:lpstr>
      <vt:lpstr>Text Lemmatization :</vt:lpstr>
      <vt:lpstr>Relationship Between Sentiment and Length of Text :</vt:lpstr>
      <vt:lpstr>Relationship Between Sentiment and Length of Text :</vt:lpstr>
      <vt:lpstr>Feature Encoding :</vt:lpstr>
      <vt:lpstr>Feature Encoding :</vt:lpstr>
      <vt:lpstr>Data Splitting :</vt:lpstr>
      <vt:lpstr>Training Classical Machine Learning Models</vt:lpstr>
      <vt:lpstr>Logistic Regression &amp; SVM</vt:lpstr>
      <vt:lpstr>Logistic Regression</vt:lpstr>
      <vt:lpstr>Softmax &amp; Cross_entropy</vt:lpstr>
      <vt:lpstr>Support Vector Machine</vt:lpstr>
      <vt:lpstr>Code Breakdown</vt:lpstr>
      <vt:lpstr>Training and Evaluation of RoBERTa and XLNet</vt:lpstr>
      <vt:lpstr>Transfer Learning Architecture</vt:lpstr>
      <vt:lpstr>Data Split</vt:lpstr>
      <vt:lpstr>Map Sentiment</vt:lpstr>
      <vt:lpstr>Tokenization</vt:lpstr>
      <vt:lpstr>Tokenization</vt:lpstr>
      <vt:lpstr>Custom Datase</vt:lpstr>
      <vt:lpstr>Define models</vt:lpstr>
      <vt:lpstr>Training Arguments</vt:lpstr>
      <vt:lpstr>Trainer Model</vt:lpstr>
      <vt:lpstr>Trainer Model</vt:lpstr>
      <vt:lpstr>Trainer Model</vt:lpstr>
      <vt:lpstr>Training and Validation Loss</vt:lpstr>
      <vt:lpstr>Evaluation Metrics</vt:lpstr>
      <vt:lpstr>Confusion Matrix</vt:lpstr>
      <vt:lpstr>Comparison of Models</vt:lpstr>
      <vt:lpstr>Customer Reviews Sentiment Analysis Interface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Reviews Classification</dc:title>
  <cp:lastModifiedBy>Abdellahennajari2018@gmail.com</cp:lastModifiedBy>
  <cp:revision>13</cp:revision>
  <dcterms:modified xsi:type="dcterms:W3CDTF">2024-12-19T21:27:10Z</dcterms:modified>
</cp:coreProperties>
</file>